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9" r:id="rId2"/>
    <p:sldId id="287" r:id="rId3"/>
    <p:sldId id="284" r:id="rId4"/>
    <p:sldId id="285" r:id="rId5"/>
    <p:sldId id="288" r:id="rId6"/>
    <p:sldId id="331" r:id="rId7"/>
    <p:sldId id="259" r:id="rId8"/>
    <p:sldId id="333" r:id="rId9"/>
    <p:sldId id="334" r:id="rId10"/>
    <p:sldId id="257" r:id="rId11"/>
    <p:sldId id="258" r:id="rId12"/>
    <p:sldId id="332" r:id="rId13"/>
    <p:sldId id="326" r:id="rId14"/>
    <p:sldId id="327" r:id="rId15"/>
    <p:sldId id="328" r:id="rId16"/>
    <p:sldId id="291" r:id="rId17"/>
    <p:sldId id="292" r:id="rId18"/>
    <p:sldId id="329" r:id="rId19"/>
    <p:sldId id="330" r:id="rId2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89076" autoAdjust="0"/>
  </p:normalViewPr>
  <p:slideViewPr>
    <p:cSldViewPr>
      <p:cViewPr varScale="1">
        <p:scale>
          <a:sx n="102" d="100"/>
          <a:sy n="102" d="100"/>
        </p:scale>
        <p:origin x="1860" y="13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21088-7F07-2146-9FBD-92D782B1C123}" type="doc">
      <dgm:prSet loTypeId="urn:microsoft.com/office/officeart/2005/8/layout/radial6" loCatId="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C5EC56F8-8880-AE49-B160-A5DCFEF94713}">
      <dgm:prSet phldrT="[Szöveg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u-HU" sz="1600" noProof="0" dirty="0"/>
            <a:t>Mezőgazdasági Innovációs Rendszer</a:t>
          </a:r>
          <a:endParaRPr lang="en-GB" sz="1600" noProof="0" dirty="0"/>
        </a:p>
      </dgm:t>
    </dgm:pt>
    <dgm:pt modelId="{C6D339ED-291B-064C-844E-1344960450C2}" type="parTrans" cxnId="{633A72C6-C77D-6D4F-B0FB-0A619E5842A1}">
      <dgm:prSet/>
      <dgm:spPr/>
      <dgm:t>
        <a:bodyPr/>
        <a:lstStyle/>
        <a:p>
          <a:endParaRPr lang="en-GB" noProof="0" dirty="0"/>
        </a:p>
      </dgm:t>
    </dgm:pt>
    <dgm:pt modelId="{17B44C46-0926-7A4D-ABB6-BADDF088715C}" type="sibTrans" cxnId="{633A72C6-C77D-6D4F-B0FB-0A619E5842A1}">
      <dgm:prSet/>
      <dgm:spPr/>
      <dgm:t>
        <a:bodyPr/>
        <a:lstStyle/>
        <a:p>
          <a:endParaRPr lang="en-GB" noProof="0" dirty="0"/>
        </a:p>
      </dgm:t>
    </dgm:pt>
    <dgm:pt modelId="{8148D3BF-F35A-2643-BB7B-D3625107D37C}">
      <dgm:prSet phldrT="[Szöveg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sz="1600" noProof="0" dirty="0"/>
            <a:t>Ember</a:t>
          </a:r>
          <a:endParaRPr lang="en-GB" sz="1600" noProof="0" dirty="0"/>
        </a:p>
      </dgm:t>
    </dgm:pt>
    <dgm:pt modelId="{5A9490A6-E8DD-D34B-BFA4-70043E85BB32}" type="parTrans" cxnId="{E54A00F0-BC70-D846-916E-63159A817687}">
      <dgm:prSet/>
      <dgm:spPr/>
      <dgm:t>
        <a:bodyPr/>
        <a:lstStyle/>
        <a:p>
          <a:endParaRPr lang="en-GB" noProof="0" dirty="0"/>
        </a:p>
      </dgm:t>
    </dgm:pt>
    <dgm:pt modelId="{591E5DB4-92E8-BC4B-A1E7-65DAF58D3728}" type="sibTrans" cxnId="{E54A00F0-BC70-D846-916E-63159A81768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 noProof="0" dirty="0"/>
        </a:p>
      </dgm:t>
    </dgm:pt>
    <dgm:pt modelId="{2C749DC7-BF5D-0A43-A6A9-3FB6594FDC91}">
      <dgm:prSet phldrT="[Szöveg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sz="1600" noProof="0" dirty="0"/>
            <a:t>Tudás</a:t>
          </a:r>
          <a:endParaRPr lang="en-GB" sz="1600" noProof="0" dirty="0"/>
        </a:p>
      </dgm:t>
    </dgm:pt>
    <dgm:pt modelId="{A3597F9A-85A1-8045-B38B-8D8893342481}" type="parTrans" cxnId="{E2A0355D-2424-DE41-B88B-B9158313C35A}">
      <dgm:prSet/>
      <dgm:spPr/>
      <dgm:t>
        <a:bodyPr/>
        <a:lstStyle/>
        <a:p>
          <a:endParaRPr lang="en-GB" noProof="0" dirty="0"/>
        </a:p>
      </dgm:t>
    </dgm:pt>
    <dgm:pt modelId="{BDDB4C1F-A0D7-454E-A70A-FCFF77A81DE7}" type="sibTrans" cxnId="{E2A0355D-2424-DE41-B88B-B9158313C35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 noProof="0" dirty="0"/>
        </a:p>
      </dgm:t>
    </dgm:pt>
    <dgm:pt modelId="{3A6DA026-AF76-EA46-BE1C-FD7FA870E054}">
      <dgm:prSet phldrT="[Szöveg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sz="1600" noProof="0" dirty="0"/>
            <a:t>Techno-</a:t>
          </a:r>
          <a:r>
            <a:rPr lang="hu-HU" sz="1600" noProof="0" dirty="0" err="1"/>
            <a:t>lógia</a:t>
          </a:r>
          <a:endParaRPr lang="en-GB" sz="1600" noProof="0" dirty="0"/>
        </a:p>
      </dgm:t>
    </dgm:pt>
    <dgm:pt modelId="{6A073077-DED4-9242-B474-75C16AA8BCC6}" type="parTrans" cxnId="{6F124BBB-1CD8-5144-BC81-A664B5864668}">
      <dgm:prSet/>
      <dgm:spPr/>
      <dgm:t>
        <a:bodyPr/>
        <a:lstStyle/>
        <a:p>
          <a:endParaRPr lang="en-GB" noProof="0" dirty="0"/>
        </a:p>
      </dgm:t>
    </dgm:pt>
    <dgm:pt modelId="{EA1B5876-AB9B-2246-8A98-20AB76038FB3}" type="sibTrans" cxnId="{6F124BBB-1CD8-5144-BC81-A664B5864668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 noProof="0" dirty="0"/>
        </a:p>
      </dgm:t>
    </dgm:pt>
    <dgm:pt modelId="{BC0F7354-AF07-9C4D-994D-1A2D8DD77835}">
      <dgm:prSet phldrT="[Szöveg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sz="1600" noProof="0" dirty="0" err="1"/>
            <a:t>Infra</a:t>
          </a:r>
          <a:r>
            <a:rPr lang="hu-HU" sz="1600" noProof="0" dirty="0"/>
            <a:t>-struktúra</a:t>
          </a:r>
          <a:endParaRPr lang="en-GB" sz="1600" noProof="0" dirty="0"/>
        </a:p>
      </dgm:t>
    </dgm:pt>
    <dgm:pt modelId="{509C464B-3F77-594A-8214-6FD298B2D0A9}" type="parTrans" cxnId="{3BED933F-60A9-CA4B-80CF-841866288E06}">
      <dgm:prSet/>
      <dgm:spPr/>
      <dgm:t>
        <a:bodyPr/>
        <a:lstStyle/>
        <a:p>
          <a:endParaRPr lang="en-GB" noProof="0" dirty="0"/>
        </a:p>
      </dgm:t>
    </dgm:pt>
    <dgm:pt modelId="{600C68EB-A25D-DD40-861E-D47DBE207598}" type="sibTrans" cxnId="{3BED933F-60A9-CA4B-80CF-841866288E06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 noProof="0" dirty="0"/>
        </a:p>
      </dgm:t>
    </dgm:pt>
    <dgm:pt modelId="{142AB259-0BF0-5841-9963-6A5A22D7F52D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sz="1600" noProof="0" dirty="0"/>
            <a:t>Kultúra</a:t>
          </a:r>
          <a:endParaRPr lang="en-GB" sz="1600" noProof="0" dirty="0"/>
        </a:p>
      </dgm:t>
    </dgm:pt>
    <dgm:pt modelId="{EC3FE20F-59AA-CC47-8206-2F6CA1D23413}" type="parTrans" cxnId="{F1C2B259-59E1-1343-80B8-C284A3034080}">
      <dgm:prSet/>
      <dgm:spPr/>
      <dgm:t>
        <a:bodyPr/>
        <a:lstStyle/>
        <a:p>
          <a:endParaRPr lang="en-GB" noProof="0" dirty="0"/>
        </a:p>
      </dgm:t>
    </dgm:pt>
    <dgm:pt modelId="{13AA55AD-F58F-D04D-91C0-436B934F885B}" type="sibTrans" cxnId="{F1C2B259-59E1-1343-80B8-C284A3034080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 noProof="0" dirty="0"/>
        </a:p>
      </dgm:t>
    </dgm:pt>
    <dgm:pt modelId="{D89210C6-CB29-3F4A-82DD-554239C0F542}" type="pres">
      <dgm:prSet presAssocID="{79621088-7F07-2146-9FBD-92D782B1C12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A844D0-D5EF-ED4C-B60D-56FDA6697E33}" type="pres">
      <dgm:prSet presAssocID="{C5EC56F8-8880-AE49-B160-A5DCFEF94713}" presName="centerShape" presStyleLbl="node0" presStyleIdx="0" presStyleCnt="1"/>
      <dgm:spPr/>
    </dgm:pt>
    <dgm:pt modelId="{1165FF5F-2289-8A40-995C-85A4FB9198F4}" type="pres">
      <dgm:prSet presAssocID="{8148D3BF-F35A-2643-BB7B-D3625107D37C}" presName="node" presStyleLbl="node1" presStyleIdx="0" presStyleCnt="5">
        <dgm:presLayoutVars>
          <dgm:bulletEnabled val="1"/>
        </dgm:presLayoutVars>
      </dgm:prSet>
      <dgm:spPr/>
    </dgm:pt>
    <dgm:pt modelId="{7189972A-6B2B-0A41-9BEC-F66B38BC65AA}" type="pres">
      <dgm:prSet presAssocID="{8148D3BF-F35A-2643-BB7B-D3625107D37C}" presName="dummy" presStyleCnt="0"/>
      <dgm:spPr/>
    </dgm:pt>
    <dgm:pt modelId="{111BC3F6-459F-DF48-85F1-1EA49D7A858F}" type="pres">
      <dgm:prSet presAssocID="{591E5DB4-92E8-BC4B-A1E7-65DAF58D3728}" presName="sibTrans" presStyleLbl="sibTrans2D1" presStyleIdx="0" presStyleCnt="5"/>
      <dgm:spPr/>
    </dgm:pt>
    <dgm:pt modelId="{C53009A5-F258-504F-95A0-E28A11CDFB11}" type="pres">
      <dgm:prSet presAssocID="{2C749DC7-BF5D-0A43-A6A9-3FB6594FDC91}" presName="node" presStyleLbl="node1" presStyleIdx="1" presStyleCnt="5">
        <dgm:presLayoutVars>
          <dgm:bulletEnabled val="1"/>
        </dgm:presLayoutVars>
      </dgm:prSet>
      <dgm:spPr/>
    </dgm:pt>
    <dgm:pt modelId="{50DD017C-69CA-AC4A-8A43-260156ED186D}" type="pres">
      <dgm:prSet presAssocID="{2C749DC7-BF5D-0A43-A6A9-3FB6594FDC91}" presName="dummy" presStyleCnt="0"/>
      <dgm:spPr/>
    </dgm:pt>
    <dgm:pt modelId="{05507DFD-C5FB-7F48-81F1-C7A52E7165AD}" type="pres">
      <dgm:prSet presAssocID="{BDDB4C1F-A0D7-454E-A70A-FCFF77A81DE7}" presName="sibTrans" presStyleLbl="sibTrans2D1" presStyleIdx="1" presStyleCnt="5"/>
      <dgm:spPr/>
    </dgm:pt>
    <dgm:pt modelId="{96B3D7E3-B921-744F-B679-6227D42DB8AA}" type="pres">
      <dgm:prSet presAssocID="{3A6DA026-AF76-EA46-BE1C-FD7FA870E054}" presName="node" presStyleLbl="node1" presStyleIdx="2" presStyleCnt="5">
        <dgm:presLayoutVars>
          <dgm:bulletEnabled val="1"/>
        </dgm:presLayoutVars>
      </dgm:prSet>
      <dgm:spPr/>
    </dgm:pt>
    <dgm:pt modelId="{FE346DF8-DE38-624D-836C-C841667FD705}" type="pres">
      <dgm:prSet presAssocID="{3A6DA026-AF76-EA46-BE1C-FD7FA870E054}" presName="dummy" presStyleCnt="0"/>
      <dgm:spPr/>
    </dgm:pt>
    <dgm:pt modelId="{82041760-E0CF-D048-8878-AA12E2F714E5}" type="pres">
      <dgm:prSet presAssocID="{EA1B5876-AB9B-2246-8A98-20AB76038FB3}" presName="sibTrans" presStyleLbl="sibTrans2D1" presStyleIdx="2" presStyleCnt="5"/>
      <dgm:spPr/>
    </dgm:pt>
    <dgm:pt modelId="{28EE0369-41CA-F94D-91E7-646F40343EF6}" type="pres">
      <dgm:prSet presAssocID="{BC0F7354-AF07-9C4D-994D-1A2D8DD77835}" presName="node" presStyleLbl="node1" presStyleIdx="3" presStyleCnt="5">
        <dgm:presLayoutVars>
          <dgm:bulletEnabled val="1"/>
        </dgm:presLayoutVars>
      </dgm:prSet>
      <dgm:spPr/>
    </dgm:pt>
    <dgm:pt modelId="{61F04C2D-2F4D-F443-9EB9-D51B0FDA9AC0}" type="pres">
      <dgm:prSet presAssocID="{BC0F7354-AF07-9C4D-994D-1A2D8DD77835}" presName="dummy" presStyleCnt="0"/>
      <dgm:spPr/>
    </dgm:pt>
    <dgm:pt modelId="{99B7573F-EA3C-394C-A7A1-BEF9A20CD55D}" type="pres">
      <dgm:prSet presAssocID="{600C68EB-A25D-DD40-861E-D47DBE207598}" presName="sibTrans" presStyleLbl="sibTrans2D1" presStyleIdx="3" presStyleCnt="5"/>
      <dgm:spPr/>
    </dgm:pt>
    <dgm:pt modelId="{BB51F558-0F8D-9245-AFD5-6997ACC93586}" type="pres">
      <dgm:prSet presAssocID="{142AB259-0BF0-5841-9963-6A5A22D7F52D}" presName="node" presStyleLbl="node1" presStyleIdx="4" presStyleCnt="5">
        <dgm:presLayoutVars>
          <dgm:bulletEnabled val="1"/>
        </dgm:presLayoutVars>
      </dgm:prSet>
      <dgm:spPr/>
    </dgm:pt>
    <dgm:pt modelId="{8FA568D1-E7C7-8044-A088-6BA804E77119}" type="pres">
      <dgm:prSet presAssocID="{142AB259-0BF0-5841-9963-6A5A22D7F52D}" presName="dummy" presStyleCnt="0"/>
      <dgm:spPr/>
    </dgm:pt>
    <dgm:pt modelId="{9CF03AAA-663F-8D41-8A19-64430D9FD67C}" type="pres">
      <dgm:prSet presAssocID="{13AA55AD-F58F-D04D-91C0-436B934F885B}" presName="sibTrans" presStyleLbl="sibTrans2D1" presStyleIdx="4" presStyleCnt="5"/>
      <dgm:spPr/>
    </dgm:pt>
  </dgm:ptLst>
  <dgm:cxnLst>
    <dgm:cxn modelId="{F5E7FC21-1C71-7346-BB2E-FBF3F72E4F4F}" type="presOf" srcId="{13AA55AD-F58F-D04D-91C0-436B934F885B}" destId="{9CF03AAA-663F-8D41-8A19-64430D9FD67C}" srcOrd="0" destOrd="0" presId="urn:microsoft.com/office/officeart/2005/8/layout/radial6"/>
    <dgm:cxn modelId="{6D3F3031-6433-A24A-AA29-DD24FDDCAFC1}" type="presOf" srcId="{8148D3BF-F35A-2643-BB7B-D3625107D37C}" destId="{1165FF5F-2289-8A40-995C-85A4FB9198F4}" srcOrd="0" destOrd="0" presId="urn:microsoft.com/office/officeart/2005/8/layout/radial6"/>
    <dgm:cxn modelId="{3BED933F-60A9-CA4B-80CF-841866288E06}" srcId="{C5EC56F8-8880-AE49-B160-A5DCFEF94713}" destId="{BC0F7354-AF07-9C4D-994D-1A2D8DD77835}" srcOrd="3" destOrd="0" parTransId="{509C464B-3F77-594A-8214-6FD298B2D0A9}" sibTransId="{600C68EB-A25D-DD40-861E-D47DBE207598}"/>
    <dgm:cxn modelId="{E2A0355D-2424-DE41-B88B-B9158313C35A}" srcId="{C5EC56F8-8880-AE49-B160-A5DCFEF94713}" destId="{2C749DC7-BF5D-0A43-A6A9-3FB6594FDC91}" srcOrd="1" destOrd="0" parTransId="{A3597F9A-85A1-8045-B38B-8D8893342481}" sibTransId="{BDDB4C1F-A0D7-454E-A70A-FCFF77A81DE7}"/>
    <dgm:cxn modelId="{793A0C43-3F83-6A40-8638-C998869BA8FC}" type="presOf" srcId="{591E5DB4-92E8-BC4B-A1E7-65DAF58D3728}" destId="{111BC3F6-459F-DF48-85F1-1EA49D7A858F}" srcOrd="0" destOrd="0" presId="urn:microsoft.com/office/officeart/2005/8/layout/radial6"/>
    <dgm:cxn modelId="{F1C2B259-59E1-1343-80B8-C284A3034080}" srcId="{C5EC56F8-8880-AE49-B160-A5DCFEF94713}" destId="{142AB259-0BF0-5841-9963-6A5A22D7F52D}" srcOrd="4" destOrd="0" parTransId="{EC3FE20F-59AA-CC47-8206-2F6CA1D23413}" sibTransId="{13AA55AD-F58F-D04D-91C0-436B934F885B}"/>
    <dgm:cxn modelId="{595B247D-23D3-5C4B-8452-719582C8EB22}" type="presOf" srcId="{C5EC56F8-8880-AE49-B160-A5DCFEF94713}" destId="{EAA844D0-D5EF-ED4C-B60D-56FDA6697E33}" srcOrd="0" destOrd="0" presId="urn:microsoft.com/office/officeart/2005/8/layout/radial6"/>
    <dgm:cxn modelId="{80BB0085-0E88-7048-82AA-501F1B1B759F}" type="presOf" srcId="{BDDB4C1F-A0D7-454E-A70A-FCFF77A81DE7}" destId="{05507DFD-C5FB-7F48-81F1-C7A52E7165AD}" srcOrd="0" destOrd="0" presId="urn:microsoft.com/office/officeart/2005/8/layout/radial6"/>
    <dgm:cxn modelId="{8CED7F89-B2A4-514D-8650-244C7A957A2E}" type="presOf" srcId="{3A6DA026-AF76-EA46-BE1C-FD7FA870E054}" destId="{96B3D7E3-B921-744F-B679-6227D42DB8AA}" srcOrd="0" destOrd="0" presId="urn:microsoft.com/office/officeart/2005/8/layout/radial6"/>
    <dgm:cxn modelId="{37ADF8A3-7A52-5F4A-BC19-E4DDDBDB1325}" type="presOf" srcId="{600C68EB-A25D-DD40-861E-D47DBE207598}" destId="{99B7573F-EA3C-394C-A7A1-BEF9A20CD55D}" srcOrd="0" destOrd="0" presId="urn:microsoft.com/office/officeart/2005/8/layout/radial6"/>
    <dgm:cxn modelId="{FD6FA0AF-7AB0-294D-8A81-53C114200E8A}" type="presOf" srcId="{142AB259-0BF0-5841-9963-6A5A22D7F52D}" destId="{BB51F558-0F8D-9245-AFD5-6997ACC93586}" srcOrd="0" destOrd="0" presId="urn:microsoft.com/office/officeart/2005/8/layout/radial6"/>
    <dgm:cxn modelId="{88B23CB6-58BA-6D46-A354-79900C15AA35}" type="presOf" srcId="{79621088-7F07-2146-9FBD-92D782B1C123}" destId="{D89210C6-CB29-3F4A-82DD-554239C0F542}" srcOrd="0" destOrd="0" presId="urn:microsoft.com/office/officeart/2005/8/layout/radial6"/>
    <dgm:cxn modelId="{6F124BBB-1CD8-5144-BC81-A664B5864668}" srcId="{C5EC56F8-8880-AE49-B160-A5DCFEF94713}" destId="{3A6DA026-AF76-EA46-BE1C-FD7FA870E054}" srcOrd="2" destOrd="0" parTransId="{6A073077-DED4-9242-B474-75C16AA8BCC6}" sibTransId="{EA1B5876-AB9B-2246-8A98-20AB76038FB3}"/>
    <dgm:cxn modelId="{FFBB26C2-1E2F-3541-9B25-C1806C84441E}" type="presOf" srcId="{2C749DC7-BF5D-0A43-A6A9-3FB6594FDC91}" destId="{C53009A5-F258-504F-95A0-E28A11CDFB11}" srcOrd="0" destOrd="0" presId="urn:microsoft.com/office/officeart/2005/8/layout/radial6"/>
    <dgm:cxn modelId="{633A72C6-C77D-6D4F-B0FB-0A619E5842A1}" srcId="{79621088-7F07-2146-9FBD-92D782B1C123}" destId="{C5EC56F8-8880-AE49-B160-A5DCFEF94713}" srcOrd="0" destOrd="0" parTransId="{C6D339ED-291B-064C-844E-1344960450C2}" sibTransId="{17B44C46-0926-7A4D-ABB6-BADDF088715C}"/>
    <dgm:cxn modelId="{26CEF4CE-A648-DF41-B823-A21DA33806DB}" type="presOf" srcId="{EA1B5876-AB9B-2246-8A98-20AB76038FB3}" destId="{82041760-E0CF-D048-8878-AA12E2F714E5}" srcOrd="0" destOrd="0" presId="urn:microsoft.com/office/officeart/2005/8/layout/radial6"/>
    <dgm:cxn modelId="{47FC70D2-6C24-CE43-ACD3-55AFDA9FCB67}" type="presOf" srcId="{BC0F7354-AF07-9C4D-994D-1A2D8DD77835}" destId="{28EE0369-41CA-F94D-91E7-646F40343EF6}" srcOrd="0" destOrd="0" presId="urn:microsoft.com/office/officeart/2005/8/layout/radial6"/>
    <dgm:cxn modelId="{E54A00F0-BC70-D846-916E-63159A817687}" srcId="{C5EC56F8-8880-AE49-B160-A5DCFEF94713}" destId="{8148D3BF-F35A-2643-BB7B-D3625107D37C}" srcOrd="0" destOrd="0" parTransId="{5A9490A6-E8DD-D34B-BFA4-70043E85BB32}" sibTransId="{591E5DB4-92E8-BC4B-A1E7-65DAF58D3728}"/>
    <dgm:cxn modelId="{87435E29-EF03-0842-8492-6C140CD99EB9}" type="presParOf" srcId="{D89210C6-CB29-3F4A-82DD-554239C0F542}" destId="{EAA844D0-D5EF-ED4C-B60D-56FDA6697E33}" srcOrd="0" destOrd="0" presId="urn:microsoft.com/office/officeart/2005/8/layout/radial6"/>
    <dgm:cxn modelId="{522AB45E-A9F7-F340-877E-9C3F97E35A6C}" type="presParOf" srcId="{D89210C6-CB29-3F4A-82DD-554239C0F542}" destId="{1165FF5F-2289-8A40-995C-85A4FB9198F4}" srcOrd="1" destOrd="0" presId="urn:microsoft.com/office/officeart/2005/8/layout/radial6"/>
    <dgm:cxn modelId="{9DDB1B3C-975F-F240-844E-7F8F8641E194}" type="presParOf" srcId="{D89210C6-CB29-3F4A-82DD-554239C0F542}" destId="{7189972A-6B2B-0A41-9BEC-F66B38BC65AA}" srcOrd="2" destOrd="0" presId="urn:microsoft.com/office/officeart/2005/8/layout/radial6"/>
    <dgm:cxn modelId="{9458700E-114E-9A44-B6B4-C9A8F9E5841A}" type="presParOf" srcId="{D89210C6-CB29-3F4A-82DD-554239C0F542}" destId="{111BC3F6-459F-DF48-85F1-1EA49D7A858F}" srcOrd="3" destOrd="0" presId="urn:microsoft.com/office/officeart/2005/8/layout/radial6"/>
    <dgm:cxn modelId="{3847FF0A-0C93-CE44-9BCF-FF91019F6019}" type="presParOf" srcId="{D89210C6-CB29-3F4A-82DD-554239C0F542}" destId="{C53009A5-F258-504F-95A0-E28A11CDFB11}" srcOrd="4" destOrd="0" presId="urn:microsoft.com/office/officeart/2005/8/layout/radial6"/>
    <dgm:cxn modelId="{2D2F44A3-BB5E-EC48-916D-000D3229ADD8}" type="presParOf" srcId="{D89210C6-CB29-3F4A-82DD-554239C0F542}" destId="{50DD017C-69CA-AC4A-8A43-260156ED186D}" srcOrd="5" destOrd="0" presId="urn:microsoft.com/office/officeart/2005/8/layout/radial6"/>
    <dgm:cxn modelId="{31E33BC2-6E36-C04A-B261-C9834DA7A1EC}" type="presParOf" srcId="{D89210C6-CB29-3F4A-82DD-554239C0F542}" destId="{05507DFD-C5FB-7F48-81F1-C7A52E7165AD}" srcOrd="6" destOrd="0" presId="urn:microsoft.com/office/officeart/2005/8/layout/radial6"/>
    <dgm:cxn modelId="{D6249FD0-AD9C-EB44-95BE-C06EE0AB177D}" type="presParOf" srcId="{D89210C6-CB29-3F4A-82DD-554239C0F542}" destId="{96B3D7E3-B921-744F-B679-6227D42DB8AA}" srcOrd="7" destOrd="0" presId="urn:microsoft.com/office/officeart/2005/8/layout/radial6"/>
    <dgm:cxn modelId="{C07C6519-F400-3040-B5CC-FB4641AAA960}" type="presParOf" srcId="{D89210C6-CB29-3F4A-82DD-554239C0F542}" destId="{FE346DF8-DE38-624D-836C-C841667FD705}" srcOrd="8" destOrd="0" presId="urn:microsoft.com/office/officeart/2005/8/layout/radial6"/>
    <dgm:cxn modelId="{F6DB28DF-FE1D-584D-8EBA-981AB47FFFE6}" type="presParOf" srcId="{D89210C6-CB29-3F4A-82DD-554239C0F542}" destId="{82041760-E0CF-D048-8878-AA12E2F714E5}" srcOrd="9" destOrd="0" presId="urn:microsoft.com/office/officeart/2005/8/layout/radial6"/>
    <dgm:cxn modelId="{55ECF132-0DB6-3943-8346-D25CCE42F978}" type="presParOf" srcId="{D89210C6-CB29-3F4A-82DD-554239C0F542}" destId="{28EE0369-41CA-F94D-91E7-646F40343EF6}" srcOrd="10" destOrd="0" presId="urn:microsoft.com/office/officeart/2005/8/layout/radial6"/>
    <dgm:cxn modelId="{6E557720-5C63-EC4C-87FE-17B62BA89538}" type="presParOf" srcId="{D89210C6-CB29-3F4A-82DD-554239C0F542}" destId="{61F04C2D-2F4D-F443-9EB9-D51B0FDA9AC0}" srcOrd="11" destOrd="0" presId="urn:microsoft.com/office/officeart/2005/8/layout/radial6"/>
    <dgm:cxn modelId="{C631B4D9-038E-AD49-A25F-5E427A6802E7}" type="presParOf" srcId="{D89210C6-CB29-3F4A-82DD-554239C0F542}" destId="{99B7573F-EA3C-394C-A7A1-BEF9A20CD55D}" srcOrd="12" destOrd="0" presId="urn:microsoft.com/office/officeart/2005/8/layout/radial6"/>
    <dgm:cxn modelId="{87A454C8-F9E8-4746-817F-3BAC8A582272}" type="presParOf" srcId="{D89210C6-CB29-3F4A-82DD-554239C0F542}" destId="{BB51F558-0F8D-9245-AFD5-6997ACC93586}" srcOrd="13" destOrd="0" presId="urn:microsoft.com/office/officeart/2005/8/layout/radial6"/>
    <dgm:cxn modelId="{FDAC2929-A73C-404C-8BA3-3DD52BC3559D}" type="presParOf" srcId="{D89210C6-CB29-3F4A-82DD-554239C0F542}" destId="{8FA568D1-E7C7-8044-A088-6BA804E77119}" srcOrd="14" destOrd="0" presId="urn:microsoft.com/office/officeart/2005/8/layout/radial6"/>
    <dgm:cxn modelId="{0243574D-25DE-624F-9BA8-AECAE34C3AA8}" type="presParOf" srcId="{D89210C6-CB29-3F4A-82DD-554239C0F542}" destId="{9CF03AAA-663F-8D41-8A19-64430D9FD67C}" srcOrd="15" destOrd="0" presId="urn:microsoft.com/office/officeart/2005/8/layout/radial6"/>
  </dgm:cxnLst>
  <dgm:bg>
    <a:solidFill>
      <a:schemeClr val="bg1">
        <a:alpha val="71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69C95B-F9DA-7643-B57E-775BFB68CED5}" type="doc">
      <dgm:prSet loTypeId="urn:microsoft.com/office/officeart/2005/8/layout/gear1" loCatId="" qsTypeId="urn:microsoft.com/office/officeart/2005/8/quickstyle/simple5" qsCatId="simple" csTypeId="urn:microsoft.com/office/officeart/2005/8/colors/colorful3" csCatId="colorful" phldr="1"/>
      <dgm:spPr/>
    </dgm:pt>
    <dgm:pt modelId="{7DE05E9C-A03D-2F4C-AE7A-81029DF3DC5F}">
      <dgm:prSet phldrT="[Szöveg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hu-HU" dirty="0"/>
            <a:t>Környezetbarát innováció</a:t>
          </a:r>
        </a:p>
      </dgm:t>
    </dgm:pt>
    <dgm:pt modelId="{21BAC0E6-A347-A547-AFBB-D5F0CD6D25D4}" type="parTrans" cxnId="{F04D0ECC-479F-1047-815E-8D77F692C9E3}">
      <dgm:prSet/>
      <dgm:spPr/>
      <dgm:t>
        <a:bodyPr/>
        <a:lstStyle/>
        <a:p>
          <a:endParaRPr lang="hu-HU"/>
        </a:p>
      </dgm:t>
    </dgm:pt>
    <dgm:pt modelId="{6774722A-CCD7-DC4A-A3FD-9C7ACEDE725B}" type="sibTrans" cxnId="{F04D0ECC-479F-1047-815E-8D77F692C9E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hu-HU"/>
        </a:p>
      </dgm:t>
    </dgm:pt>
    <dgm:pt modelId="{9D0E07DE-C1AD-DB44-AF7D-22D951BAEB1A}">
      <dgm:prSet phldrT="[Szöveg]" custT="1"/>
      <dgm:spPr/>
      <dgm:t>
        <a:bodyPr/>
        <a:lstStyle/>
        <a:p>
          <a:r>
            <a:rPr lang="hu-HU" sz="1400" dirty="0"/>
            <a:t>Gazda-sági fejlődés</a:t>
          </a:r>
        </a:p>
      </dgm:t>
    </dgm:pt>
    <dgm:pt modelId="{54ECCCEA-3226-8545-A94A-A643371C09C8}" type="parTrans" cxnId="{BF0B0FE1-7258-044E-A767-75440A41BF9E}">
      <dgm:prSet/>
      <dgm:spPr/>
      <dgm:t>
        <a:bodyPr/>
        <a:lstStyle/>
        <a:p>
          <a:endParaRPr lang="hu-HU"/>
        </a:p>
      </dgm:t>
    </dgm:pt>
    <dgm:pt modelId="{556C5F96-655E-554F-97AF-8119C737E1EF}" type="sibTrans" cxnId="{BF0B0FE1-7258-044E-A767-75440A41BF9E}">
      <dgm:prSet/>
      <dgm:spPr/>
      <dgm:t>
        <a:bodyPr/>
        <a:lstStyle/>
        <a:p>
          <a:endParaRPr lang="hu-HU"/>
        </a:p>
      </dgm:t>
    </dgm:pt>
    <dgm:pt modelId="{833FCF1C-AF2B-1B47-BC5B-E734D908A52C}">
      <dgm:prSet phldrT="[Szöveg]" custT="1"/>
      <dgm:spPr/>
      <dgm:t>
        <a:bodyPr/>
        <a:lstStyle/>
        <a:p>
          <a:r>
            <a:rPr lang="hu-HU" sz="1400" dirty="0"/>
            <a:t>Társa-</a:t>
          </a:r>
          <a:r>
            <a:rPr lang="hu-HU" sz="1400" dirty="0" err="1"/>
            <a:t>dalmi</a:t>
          </a:r>
          <a:r>
            <a:rPr lang="hu-HU" sz="1400" dirty="0"/>
            <a:t> fejlődés</a:t>
          </a:r>
        </a:p>
      </dgm:t>
    </dgm:pt>
    <dgm:pt modelId="{1EE0A0BE-8662-534E-B7A1-2F90E32094D0}" type="parTrans" cxnId="{A56BC510-B71A-564A-8B78-C162D0505A57}">
      <dgm:prSet/>
      <dgm:spPr/>
      <dgm:t>
        <a:bodyPr/>
        <a:lstStyle/>
        <a:p>
          <a:endParaRPr lang="hu-HU"/>
        </a:p>
      </dgm:t>
    </dgm:pt>
    <dgm:pt modelId="{AB71472F-378A-134C-B587-4CE777119E0D}" type="sibTrans" cxnId="{A56BC510-B71A-564A-8B78-C162D0505A57}">
      <dgm:prSet/>
      <dgm:spPr/>
      <dgm:t>
        <a:bodyPr/>
        <a:lstStyle/>
        <a:p>
          <a:endParaRPr lang="hu-HU"/>
        </a:p>
      </dgm:t>
    </dgm:pt>
    <dgm:pt modelId="{D98C63DB-2AF8-054D-A5BA-612BD3D12481}" type="pres">
      <dgm:prSet presAssocID="{7A69C95B-F9DA-7643-B57E-775BFB68C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A55075A-B9F0-E84C-9CF3-BD5E823D513C}" type="pres">
      <dgm:prSet presAssocID="{7DE05E9C-A03D-2F4C-AE7A-81029DF3DC5F}" presName="gear1" presStyleLbl="node1" presStyleIdx="0" presStyleCnt="3">
        <dgm:presLayoutVars>
          <dgm:chMax val="1"/>
          <dgm:bulletEnabled val="1"/>
        </dgm:presLayoutVars>
      </dgm:prSet>
      <dgm:spPr/>
    </dgm:pt>
    <dgm:pt modelId="{01BA3FD7-112F-024E-9118-30F04B3DDF5C}" type="pres">
      <dgm:prSet presAssocID="{7DE05E9C-A03D-2F4C-AE7A-81029DF3DC5F}" presName="gear1srcNode" presStyleLbl="node1" presStyleIdx="0" presStyleCnt="3"/>
      <dgm:spPr/>
    </dgm:pt>
    <dgm:pt modelId="{BEB7A73E-A4BA-0A47-BA10-3181DFC3480D}" type="pres">
      <dgm:prSet presAssocID="{7DE05E9C-A03D-2F4C-AE7A-81029DF3DC5F}" presName="gear1dstNode" presStyleLbl="node1" presStyleIdx="0" presStyleCnt="3"/>
      <dgm:spPr/>
    </dgm:pt>
    <dgm:pt modelId="{3275E9CA-5FD6-1C4A-8847-0C30A3BD2C3F}" type="pres">
      <dgm:prSet presAssocID="{9D0E07DE-C1AD-DB44-AF7D-22D951BAEB1A}" presName="gear2" presStyleLbl="node1" presStyleIdx="1" presStyleCnt="3">
        <dgm:presLayoutVars>
          <dgm:chMax val="1"/>
          <dgm:bulletEnabled val="1"/>
        </dgm:presLayoutVars>
      </dgm:prSet>
      <dgm:spPr/>
    </dgm:pt>
    <dgm:pt modelId="{6FD60186-E4F1-B14C-8C2B-39D698F1D7B9}" type="pres">
      <dgm:prSet presAssocID="{9D0E07DE-C1AD-DB44-AF7D-22D951BAEB1A}" presName="gear2srcNode" presStyleLbl="node1" presStyleIdx="1" presStyleCnt="3"/>
      <dgm:spPr/>
    </dgm:pt>
    <dgm:pt modelId="{392CB5AC-8721-F440-BA17-3AF21D47B21E}" type="pres">
      <dgm:prSet presAssocID="{9D0E07DE-C1AD-DB44-AF7D-22D951BAEB1A}" presName="gear2dstNode" presStyleLbl="node1" presStyleIdx="1" presStyleCnt="3"/>
      <dgm:spPr/>
    </dgm:pt>
    <dgm:pt modelId="{5E44BED5-F0D0-2A47-ADEE-FABA21DBD6B1}" type="pres">
      <dgm:prSet presAssocID="{833FCF1C-AF2B-1B47-BC5B-E734D908A52C}" presName="gear3" presStyleLbl="node1" presStyleIdx="2" presStyleCnt="3"/>
      <dgm:spPr/>
    </dgm:pt>
    <dgm:pt modelId="{AE865E64-CF6E-1E48-B8AD-B51262766A5E}" type="pres">
      <dgm:prSet presAssocID="{833FCF1C-AF2B-1B47-BC5B-E734D908A52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17AED50-F7BA-2040-BD39-3FE62871B6F0}" type="pres">
      <dgm:prSet presAssocID="{833FCF1C-AF2B-1B47-BC5B-E734D908A52C}" presName="gear3srcNode" presStyleLbl="node1" presStyleIdx="2" presStyleCnt="3"/>
      <dgm:spPr/>
    </dgm:pt>
    <dgm:pt modelId="{78D86652-3E29-B547-97C0-509C136800A6}" type="pres">
      <dgm:prSet presAssocID="{833FCF1C-AF2B-1B47-BC5B-E734D908A52C}" presName="gear3dstNode" presStyleLbl="node1" presStyleIdx="2" presStyleCnt="3"/>
      <dgm:spPr/>
    </dgm:pt>
    <dgm:pt modelId="{89635832-CD07-8E43-86E0-4E2845ABB8D3}" type="pres">
      <dgm:prSet presAssocID="{6774722A-CCD7-DC4A-A3FD-9C7ACEDE725B}" presName="connector1" presStyleLbl="sibTrans2D1" presStyleIdx="0" presStyleCnt="3"/>
      <dgm:spPr/>
    </dgm:pt>
    <dgm:pt modelId="{58ADEB56-EB57-5740-AC60-5D452AAFE1BB}" type="pres">
      <dgm:prSet presAssocID="{556C5F96-655E-554F-97AF-8119C737E1EF}" presName="connector2" presStyleLbl="sibTrans2D1" presStyleIdx="1" presStyleCnt="3"/>
      <dgm:spPr/>
    </dgm:pt>
    <dgm:pt modelId="{1CEA5855-B419-3A4C-AAD3-5A870F7BE772}" type="pres">
      <dgm:prSet presAssocID="{AB71472F-378A-134C-B587-4CE777119E0D}" presName="connector3" presStyleLbl="sibTrans2D1" presStyleIdx="2" presStyleCnt="3"/>
      <dgm:spPr/>
    </dgm:pt>
  </dgm:ptLst>
  <dgm:cxnLst>
    <dgm:cxn modelId="{2413400C-EF39-0A4B-B2D6-9C502C6A284A}" type="presOf" srcId="{6774722A-CCD7-DC4A-A3FD-9C7ACEDE725B}" destId="{89635832-CD07-8E43-86E0-4E2845ABB8D3}" srcOrd="0" destOrd="0" presId="urn:microsoft.com/office/officeart/2005/8/layout/gear1"/>
    <dgm:cxn modelId="{A56BC510-B71A-564A-8B78-C162D0505A57}" srcId="{7A69C95B-F9DA-7643-B57E-775BFB68CED5}" destId="{833FCF1C-AF2B-1B47-BC5B-E734D908A52C}" srcOrd="2" destOrd="0" parTransId="{1EE0A0BE-8662-534E-B7A1-2F90E32094D0}" sibTransId="{AB71472F-378A-134C-B587-4CE777119E0D}"/>
    <dgm:cxn modelId="{BF9AFA11-8BE0-E24C-8115-45537F55ADBF}" type="presOf" srcId="{833FCF1C-AF2B-1B47-BC5B-E734D908A52C}" destId="{78D86652-3E29-B547-97C0-509C136800A6}" srcOrd="3" destOrd="0" presId="urn:microsoft.com/office/officeart/2005/8/layout/gear1"/>
    <dgm:cxn modelId="{1605992A-65A5-0B43-B047-4686FFBC6592}" type="presOf" srcId="{9D0E07DE-C1AD-DB44-AF7D-22D951BAEB1A}" destId="{6FD60186-E4F1-B14C-8C2B-39D698F1D7B9}" srcOrd="1" destOrd="0" presId="urn:microsoft.com/office/officeart/2005/8/layout/gear1"/>
    <dgm:cxn modelId="{89AB6A35-690C-5C4A-9535-05F96087E23A}" type="presOf" srcId="{9D0E07DE-C1AD-DB44-AF7D-22D951BAEB1A}" destId="{392CB5AC-8721-F440-BA17-3AF21D47B21E}" srcOrd="2" destOrd="0" presId="urn:microsoft.com/office/officeart/2005/8/layout/gear1"/>
    <dgm:cxn modelId="{8C0C305B-B511-094B-87E5-4D5016B88EF8}" type="presOf" srcId="{AB71472F-378A-134C-B587-4CE777119E0D}" destId="{1CEA5855-B419-3A4C-AAD3-5A870F7BE772}" srcOrd="0" destOrd="0" presId="urn:microsoft.com/office/officeart/2005/8/layout/gear1"/>
    <dgm:cxn modelId="{BCA19E61-C202-A449-BAF3-F2CC4B82CEEE}" type="presOf" srcId="{7A69C95B-F9DA-7643-B57E-775BFB68CED5}" destId="{D98C63DB-2AF8-054D-A5BA-612BD3D12481}" srcOrd="0" destOrd="0" presId="urn:microsoft.com/office/officeart/2005/8/layout/gear1"/>
    <dgm:cxn modelId="{32D20B76-1F93-2949-A304-1DBF7E4931E3}" type="presOf" srcId="{556C5F96-655E-554F-97AF-8119C737E1EF}" destId="{58ADEB56-EB57-5740-AC60-5D452AAFE1BB}" srcOrd="0" destOrd="0" presId="urn:microsoft.com/office/officeart/2005/8/layout/gear1"/>
    <dgm:cxn modelId="{C7231277-BBD0-6744-98CF-C7F7DE6306F7}" type="presOf" srcId="{7DE05E9C-A03D-2F4C-AE7A-81029DF3DC5F}" destId="{01BA3FD7-112F-024E-9118-30F04B3DDF5C}" srcOrd="1" destOrd="0" presId="urn:microsoft.com/office/officeart/2005/8/layout/gear1"/>
    <dgm:cxn modelId="{002B1184-B78D-0B4E-A489-CDCD230DCAEB}" type="presOf" srcId="{7DE05E9C-A03D-2F4C-AE7A-81029DF3DC5F}" destId="{7A55075A-B9F0-E84C-9CF3-BD5E823D513C}" srcOrd="0" destOrd="0" presId="urn:microsoft.com/office/officeart/2005/8/layout/gear1"/>
    <dgm:cxn modelId="{9090E495-1C87-C142-AC9E-A7CEE9A2B77D}" type="presOf" srcId="{833FCF1C-AF2B-1B47-BC5B-E734D908A52C}" destId="{217AED50-F7BA-2040-BD39-3FE62871B6F0}" srcOrd="2" destOrd="0" presId="urn:microsoft.com/office/officeart/2005/8/layout/gear1"/>
    <dgm:cxn modelId="{261E029A-DCF7-3C40-8C0F-CB51D186B589}" type="presOf" srcId="{9D0E07DE-C1AD-DB44-AF7D-22D951BAEB1A}" destId="{3275E9CA-5FD6-1C4A-8847-0C30A3BD2C3F}" srcOrd="0" destOrd="0" presId="urn:microsoft.com/office/officeart/2005/8/layout/gear1"/>
    <dgm:cxn modelId="{850759A1-0570-B74E-AD79-D3CDD22B1C74}" type="presOf" srcId="{7DE05E9C-A03D-2F4C-AE7A-81029DF3DC5F}" destId="{BEB7A73E-A4BA-0A47-BA10-3181DFC3480D}" srcOrd="2" destOrd="0" presId="urn:microsoft.com/office/officeart/2005/8/layout/gear1"/>
    <dgm:cxn modelId="{CBE7EEA5-E386-024C-9F83-A060B2C3D860}" type="presOf" srcId="{833FCF1C-AF2B-1B47-BC5B-E734D908A52C}" destId="{5E44BED5-F0D0-2A47-ADEE-FABA21DBD6B1}" srcOrd="0" destOrd="0" presId="urn:microsoft.com/office/officeart/2005/8/layout/gear1"/>
    <dgm:cxn modelId="{F04D0ECC-479F-1047-815E-8D77F692C9E3}" srcId="{7A69C95B-F9DA-7643-B57E-775BFB68CED5}" destId="{7DE05E9C-A03D-2F4C-AE7A-81029DF3DC5F}" srcOrd="0" destOrd="0" parTransId="{21BAC0E6-A347-A547-AFBB-D5F0CD6D25D4}" sibTransId="{6774722A-CCD7-DC4A-A3FD-9C7ACEDE725B}"/>
    <dgm:cxn modelId="{BF0B0FE1-7258-044E-A767-75440A41BF9E}" srcId="{7A69C95B-F9DA-7643-B57E-775BFB68CED5}" destId="{9D0E07DE-C1AD-DB44-AF7D-22D951BAEB1A}" srcOrd="1" destOrd="0" parTransId="{54ECCCEA-3226-8545-A94A-A643371C09C8}" sibTransId="{556C5F96-655E-554F-97AF-8119C737E1EF}"/>
    <dgm:cxn modelId="{6F0C5FFE-4C0B-5346-A2D7-D24C3BA74249}" type="presOf" srcId="{833FCF1C-AF2B-1B47-BC5B-E734D908A52C}" destId="{AE865E64-CF6E-1E48-B8AD-B51262766A5E}" srcOrd="1" destOrd="0" presId="urn:microsoft.com/office/officeart/2005/8/layout/gear1"/>
    <dgm:cxn modelId="{67148CC2-2CF8-1541-9CB6-286EBF25E658}" type="presParOf" srcId="{D98C63DB-2AF8-054D-A5BA-612BD3D12481}" destId="{7A55075A-B9F0-E84C-9CF3-BD5E823D513C}" srcOrd="0" destOrd="0" presId="urn:microsoft.com/office/officeart/2005/8/layout/gear1"/>
    <dgm:cxn modelId="{289C3F48-64A9-F942-A45A-3BE1D863EF7C}" type="presParOf" srcId="{D98C63DB-2AF8-054D-A5BA-612BD3D12481}" destId="{01BA3FD7-112F-024E-9118-30F04B3DDF5C}" srcOrd="1" destOrd="0" presId="urn:microsoft.com/office/officeart/2005/8/layout/gear1"/>
    <dgm:cxn modelId="{BE366F4E-4581-4847-9F8F-5ACF78161A9D}" type="presParOf" srcId="{D98C63DB-2AF8-054D-A5BA-612BD3D12481}" destId="{BEB7A73E-A4BA-0A47-BA10-3181DFC3480D}" srcOrd="2" destOrd="0" presId="urn:microsoft.com/office/officeart/2005/8/layout/gear1"/>
    <dgm:cxn modelId="{82111BFC-679D-754C-ADC6-48FF026C8E1C}" type="presParOf" srcId="{D98C63DB-2AF8-054D-A5BA-612BD3D12481}" destId="{3275E9CA-5FD6-1C4A-8847-0C30A3BD2C3F}" srcOrd="3" destOrd="0" presId="urn:microsoft.com/office/officeart/2005/8/layout/gear1"/>
    <dgm:cxn modelId="{A625AEE9-0B33-1644-8528-C233E611B139}" type="presParOf" srcId="{D98C63DB-2AF8-054D-A5BA-612BD3D12481}" destId="{6FD60186-E4F1-B14C-8C2B-39D698F1D7B9}" srcOrd="4" destOrd="0" presId="urn:microsoft.com/office/officeart/2005/8/layout/gear1"/>
    <dgm:cxn modelId="{74CFAE96-C0B4-574A-B427-DD433241CE07}" type="presParOf" srcId="{D98C63DB-2AF8-054D-A5BA-612BD3D12481}" destId="{392CB5AC-8721-F440-BA17-3AF21D47B21E}" srcOrd="5" destOrd="0" presId="urn:microsoft.com/office/officeart/2005/8/layout/gear1"/>
    <dgm:cxn modelId="{C2146536-8F32-C745-9828-85A228FC4266}" type="presParOf" srcId="{D98C63DB-2AF8-054D-A5BA-612BD3D12481}" destId="{5E44BED5-F0D0-2A47-ADEE-FABA21DBD6B1}" srcOrd="6" destOrd="0" presId="urn:microsoft.com/office/officeart/2005/8/layout/gear1"/>
    <dgm:cxn modelId="{7B448972-ACF9-BE40-9C4C-3AF63612696E}" type="presParOf" srcId="{D98C63DB-2AF8-054D-A5BA-612BD3D12481}" destId="{AE865E64-CF6E-1E48-B8AD-B51262766A5E}" srcOrd="7" destOrd="0" presId="urn:microsoft.com/office/officeart/2005/8/layout/gear1"/>
    <dgm:cxn modelId="{C6471A13-A92B-284F-871B-6EEFFEA1C456}" type="presParOf" srcId="{D98C63DB-2AF8-054D-A5BA-612BD3D12481}" destId="{217AED50-F7BA-2040-BD39-3FE62871B6F0}" srcOrd="8" destOrd="0" presId="urn:microsoft.com/office/officeart/2005/8/layout/gear1"/>
    <dgm:cxn modelId="{0010F5D2-A0A0-6045-9429-07672A7D2183}" type="presParOf" srcId="{D98C63DB-2AF8-054D-A5BA-612BD3D12481}" destId="{78D86652-3E29-B547-97C0-509C136800A6}" srcOrd="9" destOrd="0" presId="urn:microsoft.com/office/officeart/2005/8/layout/gear1"/>
    <dgm:cxn modelId="{BA892C00-16B0-B447-A64C-EADD68010D53}" type="presParOf" srcId="{D98C63DB-2AF8-054D-A5BA-612BD3D12481}" destId="{89635832-CD07-8E43-86E0-4E2845ABB8D3}" srcOrd="10" destOrd="0" presId="urn:microsoft.com/office/officeart/2005/8/layout/gear1"/>
    <dgm:cxn modelId="{C2A39709-E5F4-AC44-8387-22FD7959468C}" type="presParOf" srcId="{D98C63DB-2AF8-054D-A5BA-612BD3D12481}" destId="{58ADEB56-EB57-5740-AC60-5D452AAFE1BB}" srcOrd="11" destOrd="0" presId="urn:microsoft.com/office/officeart/2005/8/layout/gear1"/>
    <dgm:cxn modelId="{490D5268-0B79-3B47-9AEE-DABC3B8C8E63}" type="presParOf" srcId="{D98C63DB-2AF8-054D-A5BA-612BD3D12481}" destId="{1CEA5855-B419-3A4C-AAD3-5A870F7BE77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630CA7-8920-8E4E-82DE-B6E6593A2F2B}" type="doc">
      <dgm:prSet loTypeId="urn:microsoft.com/office/officeart/2005/8/layout/hierarchy4" loCatId="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hu-HU"/>
        </a:p>
      </dgm:t>
    </dgm:pt>
    <dgm:pt modelId="{5379942D-7CF1-B443-B8A9-D6D3B7BF46B4}">
      <dgm:prSet phldrT="[Szöveg]" custT="1"/>
      <dgm:spPr/>
      <dgm:t>
        <a:bodyPr/>
        <a:lstStyle/>
        <a:p>
          <a:pPr algn="ctr"/>
          <a:r>
            <a:rPr lang="hu-HU" sz="2000" b="0" noProof="0" dirty="0"/>
            <a:t>Fokozott együttműködés és tudásmegosztás a technológiához és az innovációhoz való hozzáférés javítása érdekében</a:t>
          </a:r>
          <a:endParaRPr lang="en-GB" sz="2000" noProof="0" dirty="0"/>
        </a:p>
      </dgm:t>
    </dgm:pt>
    <dgm:pt modelId="{7219D82A-9E8E-6A40-BF1B-6135B11F6BB7}" type="parTrans" cxnId="{7F2FA6DC-140A-AE4B-AD37-77B31EE640B2}">
      <dgm:prSet/>
      <dgm:spPr/>
      <dgm:t>
        <a:bodyPr/>
        <a:lstStyle/>
        <a:p>
          <a:endParaRPr lang="en-GB" sz="2000" noProof="0" dirty="0"/>
        </a:p>
      </dgm:t>
    </dgm:pt>
    <dgm:pt modelId="{7C1584B8-446B-F646-B639-7FF392D3DEA7}" type="sibTrans" cxnId="{7F2FA6DC-140A-AE4B-AD37-77B31EE640B2}">
      <dgm:prSet/>
      <dgm:spPr/>
      <dgm:t>
        <a:bodyPr/>
        <a:lstStyle/>
        <a:p>
          <a:endParaRPr lang="en-GB" sz="2000" noProof="0" dirty="0"/>
        </a:p>
      </dgm:t>
    </dgm:pt>
    <dgm:pt modelId="{A851DDC6-372D-7843-88CC-77F32E09D220}">
      <dgm:prSet phldrT="[Szöveg]" custT="1"/>
      <dgm:spPr/>
      <dgm:t>
        <a:bodyPr/>
        <a:lstStyle/>
        <a:p>
          <a:pPr algn="ctr"/>
          <a:r>
            <a:rPr lang="hu-HU" sz="2000" b="0" noProof="0" dirty="0"/>
            <a:t>Hangsúlyozza a környezetbarát technológiák fejlesztésének, átadásának, terjesztésének és terjedésének sürgősségét</a:t>
          </a:r>
          <a:endParaRPr lang="en-GB" sz="2000" noProof="0" dirty="0"/>
        </a:p>
      </dgm:t>
    </dgm:pt>
    <dgm:pt modelId="{F7C2F4DF-5AD0-724B-8679-5D2F3E41A130}" type="parTrans" cxnId="{787B356E-7AF6-B54F-B733-6838381C3E81}">
      <dgm:prSet/>
      <dgm:spPr/>
      <dgm:t>
        <a:bodyPr/>
        <a:lstStyle/>
        <a:p>
          <a:endParaRPr lang="en-GB" sz="2000" noProof="0" dirty="0"/>
        </a:p>
      </dgm:t>
    </dgm:pt>
    <dgm:pt modelId="{B2BFB4AD-E8EE-A04B-9CC4-EA9158F36DCA}" type="sibTrans" cxnId="{787B356E-7AF6-B54F-B733-6838381C3E81}">
      <dgm:prSet/>
      <dgm:spPr/>
      <dgm:t>
        <a:bodyPr/>
        <a:lstStyle/>
        <a:p>
          <a:endParaRPr lang="en-GB" sz="2000" noProof="0" dirty="0"/>
        </a:p>
      </dgm:t>
    </dgm:pt>
    <dgm:pt modelId="{4DF2490F-C270-6946-A72E-363144375DAB}">
      <dgm:prSet phldrT="[Szöveg]" custT="1"/>
      <dgm:spPr/>
      <dgm:t>
        <a:bodyPr/>
        <a:lstStyle/>
        <a:p>
          <a:pPr algn="ctr"/>
          <a:r>
            <a:rPr lang="hu-HU" sz="2000" b="0" noProof="0" dirty="0"/>
            <a:t>Rámutat a legkevésbé fejlett országok kapacitásépítési mechanizmusainak szükségességére</a:t>
          </a:r>
          <a:endParaRPr lang="en-GB" sz="2000" noProof="0" dirty="0"/>
        </a:p>
      </dgm:t>
    </dgm:pt>
    <dgm:pt modelId="{660BBE30-D7E9-3D4D-9B11-90C66B1E58D9}" type="parTrans" cxnId="{AF1D39AD-A4E4-7E49-BA17-276494E9AD7A}">
      <dgm:prSet/>
      <dgm:spPr/>
      <dgm:t>
        <a:bodyPr/>
        <a:lstStyle/>
        <a:p>
          <a:endParaRPr lang="en-GB" sz="2000" noProof="0" dirty="0"/>
        </a:p>
      </dgm:t>
    </dgm:pt>
    <dgm:pt modelId="{38EEF0EB-F6EF-B146-ADFC-B53580552F2F}" type="sibTrans" cxnId="{AF1D39AD-A4E4-7E49-BA17-276494E9AD7A}">
      <dgm:prSet/>
      <dgm:spPr/>
      <dgm:t>
        <a:bodyPr/>
        <a:lstStyle/>
        <a:p>
          <a:endParaRPr lang="en-GB" sz="2000" noProof="0" dirty="0"/>
        </a:p>
      </dgm:t>
    </dgm:pt>
    <dgm:pt modelId="{E034F97B-A968-3A47-B19E-3D3CECEB8EBB}" type="pres">
      <dgm:prSet presAssocID="{30630CA7-8920-8E4E-82DE-B6E6593A2F2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2F35C8-BB89-9A4C-9298-120E55FF3A31}" type="pres">
      <dgm:prSet presAssocID="{5379942D-7CF1-B443-B8A9-D6D3B7BF46B4}" presName="vertOne" presStyleCnt="0"/>
      <dgm:spPr/>
    </dgm:pt>
    <dgm:pt modelId="{5968AA88-CAF7-7742-83B5-C4181991BFFD}" type="pres">
      <dgm:prSet presAssocID="{5379942D-7CF1-B443-B8A9-D6D3B7BF46B4}" presName="txOne" presStyleLbl="node0" presStyleIdx="0" presStyleCnt="3">
        <dgm:presLayoutVars>
          <dgm:chPref val="3"/>
        </dgm:presLayoutVars>
      </dgm:prSet>
      <dgm:spPr/>
    </dgm:pt>
    <dgm:pt modelId="{F7338DBE-3D7E-0B42-8FB8-B59D1132C469}" type="pres">
      <dgm:prSet presAssocID="{5379942D-7CF1-B443-B8A9-D6D3B7BF46B4}" presName="horzOne" presStyleCnt="0"/>
      <dgm:spPr/>
    </dgm:pt>
    <dgm:pt modelId="{402623A0-F536-4743-8D27-B88F13A97D8F}" type="pres">
      <dgm:prSet presAssocID="{7C1584B8-446B-F646-B639-7FF392D3DEA7}" presName="sibSpaceOne" presStyleCnt="0"/>
      <dgm:spPr/>
    </dgm:pt>
    <dgm:pt modelId="{5580CC9E-21B6-354E-A57E-6AC0A1E2D534}" type="pres">
      <dgm:prSet presAssocID="{A851DDC6-372D-7843-88CC-77F32E09D220}" presName="vertOne" presStyleCnt="0"/>
      <dgm:spPr/>
    </dgm:pt>
    <dgm:pt modelId="{876F8AD6-C8E9-4248-BFF2-56BB6C2DA216}" type="pres">
      <dgm:prSet presAssocID="{A851DDC6-372D-7843-88CC-77F32E09D220}" presName="txOne" presStyleLbl="node0" presStyleIdx="1" presStyleCnt="3">
        <dgm:presLayoutVars>
          <dgm:chPref val="3"/>
        </dgm:presLayoutVars>
      </dgm:prSet>
      <dgm:spPr/>
    </dgm:pt>
    <dgm:pt modelId="{21DE74F7-03F7-854F-A097-64ABBE003B18}" type="pres">
      <dgm:prSet presAssocID="{A851DDC6-372D-7843-88CC-77F32E09D220}" presName="horzOne" presStyleCnt="0"/>
      <dgm:spPr/>
    </dgm:pt>
    <dgm:pt modelId="{581EA333-F805-E34F-BFE1-FAEF371CD0A6}" type="pres">
      <dgm:prSet presAssocID="{B2BFB4AD-E8EE-A04B-9CC4-EA9158F36DCA}" presName="sibSpaceOne" presStyleCnt="0"/>
      <dgm:spPr/>
    </dgm:pt>
    <dgm:pt modelId="{6873D3E7-007A-A145-8962-876B34F2A786}" type="pres">
      <dgm:prSet presAssocID="{4DF2490F-C270-6946-A72E-363144375DAB}" presName="vertOne" presStyleCnt="0"/>
      <dgm:spPr/>
    </dgm:pt>
    <dgm:pt modelId="{E0847C80-1482-7746-887D-BDC8215EE695}" type="pres">
      <dgm:prSet presAssocID="{4DF2490F-C270-6946-A72E-363144375DAB}" presName="txOne" presStyleLbl="node0" presStyleIdx="2" presStyleCnt="3">
        <dgm:presLayoutVars>
          <dgm:chPref val="3"/>
        </dgm:presLayoutVars>
      </dgm:prSet>
      <dgm:spPr/>
    </dgm:pt>
    <dgm:pt modelId="{9D048A3D-B791-3A4B-90FF-55B0EFA4411F}" type="pres">
      <dgm:prSet presAssocID="{4DF2490F-C270-6946-A72E-363144375DAB}" presName="horzOne" presStyleCnt="0"/>
      <dgm:spPr/>
    </dgm:pt>
  </dgm:ptLst>
  <dgm:cxnLst>
    <dgm:cxn modelId="{A6AD8215-F082-0848-88F1-50785347583C}" type="presOf" srcId="{30630CA7-8920-8E4E-82DE-B6E6593A2F2B}" destId="{E034F97B-A968-3A47-B19E-3D3CECEB8EBB}" srcOrd="0" destOrd="0" presId="urn:microsoft.com/office/officeart/2005/8/layout/hierarchy4"/>
    <dgm:cxn modelId="{EE38803B-5B22-3445-A889-7CF13B214CF3}" type="presOf" srcId="{5379942D-7CF1-B443-B8A9-D6D3B7BF46B4}" destId="{5968AA88-CAF7-7742-83B5-C4181991BFFD}" srcOrd="0" destOrd="0" presId="urn:microsoft.com/office/officeart/2005/8/layout/hierarchy4"/>
    <dgm:cxn modelId="{C026A964-4B3E-8340-90EA-F55B35465D57}" type="presOf" srcId="{4DF2490F-C270-6946-A72E-363144375DAB}" destId="{E0847C80-1482-7746-887D-BDC8215EE695}" srcOrd="0" destOrd="0" presId="urn:microsoft.com/office/officeart/2005/8/layout/hierarchy4"/>
    <dgm:cxn modelId="{787B356E-7AF6-B54F-B733-6838381C3E81}" srcId="{30630CA7-8920-8E4E-82DE-B6E6593A2F2B}" destId="{A851DDC6-372D-7843-88CC-77F32E09D220}" srcOrd="1" destOrd="0" parTransId="{F7C2F4DF-5AD0-724B-8679-5D2F3E41A130}" sibTransId="{B2BFB4AD-E8EE-A04B-9CC4-EA9158F36DCA}"/>
    <dgm:cxn modelId="{AF58908A-D0CF-0A4E-9B89-ECAC39018707}" type="presOf" srcId="{A851DDC6-372D-7843-88CC-77F32E09D220}" destId="{876F8AD6-C8E9-4248-BFF2-56BB6C2DA216}" srcOrd="0" destOrd="0" presId="urn:microsoft.com/office/officeart/2005/8/layout/hierarchy4"/>
    <dgm:cxn modelId="{AF1D39AD-A4E4-7E49-BA17-276494E9AD7A}" srcId="{30630CA7-8920-8E4E-82DE-B6E6593A2F2B}" destId="{4DF2490F-C270-6946-A72E-363144375DAB}" srcOrd="2" destOrd="0" parTransId="{660BBE30-D7E9-3D4D-9B11-90C66B1E58D9}" sibTransId="{38EEF0EB-F6EF-B146-ADFC-B53580552F2F}"/>
    <dgm:cxn modelId="{7F2FA6DC-140A-AE4B-AD37-77B31EE640B2}" srcId="{30630CA7-8920-8E4E-82DE-B6E6593A2F2B}" destId="{5379942D-7CF1-B443-B8A9-D6D3B7BF46B4}" srcOrd="0" destOrd="0" parTransId="{7219D82A-9E8E-6A40-BF1B-6135B11F6BB7}" sibTransId="{7C1584B8-446B-F646-B639-7FF392D3DEA7}"/>
    <dgm:cxn modelId="{7CE186DC-8B4E-504A-9733-29A20CF3E0C5}" type="presParOf" srcId="{E034F97B-A968-3A47-B19E-3D3CECEB8EBB}" destId="{822F35C8-BB89-9A4C-9298-120E55FF3A31}" srcOrd="0" destOrd="0" presId="urn:microsoft.com/office/officeart/2005/8/layout/hierarchy4"/>
    <dgm:cxn modelId="{465B67AB-CDC4-4942-8A7D-FE4424FC8AEB}" type="presParOf" srcId="{822F35C8-BB89-9A4C-9298-120E55FF3A31}" destId="{5968AA88-CAF7-7742-83B5-C4181991BFFD}" srcOrd="0" destOrd="0" presId="urn:microsoft.com/office/officeart/2005/8/layout/hierarchy4"/>
    <dgm:cxn modelId="{DE1EF688-70E4-9D44-AA13-BD1BA0BE94D2}" type="presParOf" srcId="{822F35C8-BB89-9A4C-9298-120E55FF3A31}" destId="{F7338DBE-3D7E-0B42-8FB8-B59D1132C469}" srcOrd="1" destOrd="0" presId="urn:microsoft.com/office/officeart/2005/8/layout/hierarchy4"/>
    <dgm:cxn modelId="{1D254ABD-1E46-624B-8B57-94D7382E840E}" type="presParOf" srcId="{E034F97B-A968-3A47-B19E-3D3CECEB8EBB}" destId="{402623A0-F536-4743-8D27-B88F13A97D8F}" srcOrd="1" destOrd="0" presId="urn:microsoft.com/office/officeart/2005/8/layout/hierarchy4"/>
    <dgm:cxn modelId="{2448B937-4E2E-CD4F-AAB3-2D953E1B9CA0}" type="presParOf" srcId="{E034F97B-A968-3A47-B19E-3D3CECEB8EBB}" destId="{5580CC9E-21B6-354E-A57E-6AC0A1E2D534}" srcOrd="2" destOrd="0" presId="urn:microsoft.com/office/officeart/2005/8/layout/hierarchy4"/>
    <dgm:cxn modelId="{BD846DE4-8C34-A346-ACC9-98C6C9584A79}" type="presParOf" srcId="{5580CC9E-21B6-354E-A57E-6AC0A1E2D534}" destId="{876F8AD6-C8E9-4248-BFF2-56BB6C2DA216}" srcOrd="0" destOrd="0" presId="urn:microsoft.com/office/officeart/2005/8/layout/hierarchy4"/>
    <dgm:cxn modelId="{AE5B0E0F-4620-8A4A-B4A0-C3B6ADE6162E}" type="presParOf" srcId="{5580CC9E-21B6-354E-A57E-6AC0A1E2D534}" destId="{21DE74F7-03F7-854F-A097-64ABBE003B18}" srcOrd="1" destOrd="0" presId="urn:microsoft.com/office/officeart/2005/8/layout/hierarchy4"/>
    <dgm:cxn modelId="{55DD6D62-75D8-B347-B498-4F7D5CE70EB1}" type="presParOf" srcId="{E034F97B-A968-3A47-B19E-3D3CECEB8EBB}" destId="{581EA333-F805-E34F-BFE1-FAEF371CD0A6}" srcOrd="3" destOrd="0" presId="urn:microsoft.com/office/officeart/2005/8/layout/hierarchy4"/>
    <dgm:cxn modelId="{B12B13CE-0D06-D244-A6AB-62FE912ED874}" type="presParOf" srcId="{E034F97B-A968-3A47-B19E-3D3CECEB8EBB}" destId="{6873D3E7-007A-A145-8962-876B34F2A786}" srcOrd="4" destOrd="0" presId="urn:microsoft.com/office/officeart/2005/8/layout/hierarchy4"/>
    <dgm:cxn modelId="{AD158FE8-1A9C-2E49-8515-54B832C8CB68}" type="presParOf" srcId="{6873D3E7-007A-A145-8962-876B34F2A786}" destId="{E0847C80-1482-7746-887D-BDC8215EE695}" srcOrd="0" destOrd="0" presId="urn:microsoft.com/office/officeart/2005/8/layout/hierarchy4"/>
    <dgm:cxn modelId="{8F26DCA1-6AE3-DD4E-A147-70C7BFFA1E8B}" type="presParOf" srcId="{6873D3E7-007A-A145-8962-876B34F2A786}" destId="{9D048A3D-B791-3A4B-90FF-55B0EFA4411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03AAA-663F-8D41-8A19-64430D9FD67C}">
      <dsp:nvSpPr>
        <dsp:cNvPr id="0" name=""/>
        <dsp:cNvSpPr/>
      </dsp:nvSpPr>
      <dsp:spPr>
        <a:xfrm>
          <a:off x="775004" y="604291"/>
          <a:ext cx="4025506" cy="4025506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B7573F-EA3C-394C-A7A1-BEF9A20CD55D}">
      <dsp:nvSpPr>
        <dsp:cNvPr id="0" name=""/>
        <dsp:cNvSpPr/>
      </dsp:nvSpPr>
      <dsp:spPr>
        <a:xfrm>
          <a:off x="775004" y="604291"/>
          <a:ext cx="4025506" cy="4025506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041760-E0CF-D048-8878-AA12E2F714E5}">
      <dsp:nvSpPr>
        <dsp:cNvPr id="0" name=""/>
        <dsp:cNvSpPr/>
      </dsp:nvSpPr>
      <dsp:spPr>
        <a:xfrm>
          <a:off x="775004" y="604291"/>
          <a:ext cx="4025506" cy="4025506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507DFD-C5FB-7F48-81F1-C7A52E7165AD}">
      <dsp:nvSpPr>
        <dsp:cNvPr id="0" name=""/>
        <dsp:cNvSpPr/>
      </dsp:nvSpPr>
      <dsp:spPr>
        <a:xfrm>
          <a:off x="775004" y="604291"/>
          <a:ext cx="4025506" cy="4025506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1BC3F6-459F-DF48-85F1-1EA49D7A858F}">
      <dsp:nvSpPr>
        <dsp:cNvPr id="0" name=""/>
        <dsp:cNvSpPr/>
      </dsp:nvSpPr>
      <dsp:spPr>
        <a:xfrm>
          <a:off x="775004" y="604291"/>
          <a:ext cx="4025506" cy="4025506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A844D0-D5EF-ED4C-B60D-56FDA6697E33}">
      <dsp:nvSpPr>
        <dsp:cNvPr id="0" name=""/>
        <dsp:cNvSpPr/>
      </dsp:nvSpPr>
      <dsp:spPr>
        <a:xfrm>
          <a:off x="1860773" y="1690061"/>
          <a:ext cx="1853967" cy="185396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Mezőgazdasági Innovációs Rendszer</a:t>
          </a:r>
          <a:endParaRPr lang="en-GB" sz="1600" kern="1200" noProof="0" dirty="0"/>
        </a:p>
      </dsp:txBody>
      <dsp:txXfrm>
        <a:off x="2132280" y="1961568"/>
        <a:ext cx="1310953" cy="1310953"/>
      </dsp:txXfrm>
    </dsp:sp>
    <dsp:sp modelId="{1165FF5F-2289-8A40-995C-85A4FB9198F4}">
      <dsp:nvSpPr>
        <dsp:cNvPr id="0" name=""/>
        <dsp:cNvSpPr/>
      </dsp:nvSpPr>
      <dsp:spPr>
        <a:xfrm>
          <a:off x="2138868" y="2123"/>
          <a:ext cx="1297777" cy="1297777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Ember</a:t>
          </a:r>
          <a:endParaRPr lang="en-GB" sz="1600" kern="1200" noProof="0" dirty="0"/>
        </a:p>
      </dsp:txBody>
      <dsp:txXfrm>
        <a:off x="2328923" y="192178"/>
        <a:ext cx="917667" cy="917667"/>
      </dsp:txXfrm>
    </dsp:sp>
    <dsp:sp modelId="{C53009A5-F258-504F-95A0-E28A11CDFB11}">
      <dsp:nvSpPr>
        <dsp:cNvPr id="0" name=""/>
        <dsp:cNvSpPr/>
      </dsp:nvSpPr>
      <dsp:spPr>
        <a:xfrm>
          <a:off x="4008677" y="1360618"/>
          <a:ext cx="1297777" cy="1297777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Tudás</a:t>
          </a:r>
          <a:endParaRPr lang="en-GB" sz="1600" kern="1200" noProof="0" dirty="0"/>
        </a:p>
      </dsp:txBody>
      <dsp:txXfrm>
        <a:off x="4198732" y="1550673"/>
        <a:ext cx="917667" cy="917667"/>
      </dsp:txXfrm>
    </dsp:sp>
    <dsp:sp modelId="{96B3D7E3-B921-744F-B679-6227D42DB8AA}">
      <dsp:nvSpPr>
        <dsp:cNvPr id="0" name=""/>
        <dsp:cNvSpPr/>
      </dsp:nvSpPr>
      <dsp:spPr>
        <a:xfrm>
          <a:off x="3294474" y="3558710"/>
          <a:ext cx="1297777" cy="1297777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Techno-</a:t>
          </a:r>
          <a:r>
            <a:rPr lang="hu-HU" sz="1600" kern="1200" noProof="0" dirty="0" err="1"/>
            <a:t>lógia</a:t>
          </a:r>
          <a:endParaRPr lang="en-GB" sz="1600" kern="1200" noProof="0" dirty="0"/>
        </a:p>
      </dsp:txBody>
      <dsp:txXfrm>
        <a:off x="3484529" y="3748765"/>
        <a:ext cx="917667" cy="917667"/>
      </dsp:txXfrm>
    </dsp:sp>
    <dsp:sp modelId="{28EE0369-41CA-F94D-91E7-646F40343EF6}">
      <dsp:nvSpPr>
        <dsp:cNvPr id="0" name=""/>
        <dsp:cNvSpPr/>
      </dsp:nvSpPr>
      <dsp:spPr>
        <a:xfrm>
          <a:off x="983263" y="3558710"/>
          <a:ext cx="1297777" cy="1297777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 err="1"/>
            <a:t>Infra</a:t>
          </a:r>
          <a:r>
            <a:rPr lang="hu-HU" sz="1600" kern="1200" noProof="0" dirty="0"/>
            <a:t>-struktúra</a:t>
          </a:r>
          <a:endParaRPr lang="en-GB" sz="1600" kern="1200" noProof="0" dirty="0"/>
        </a:p>
      </dsp:txBody>
      <dsp:txXfrm>
        <a:off x="1173318" y="3748765"/>
        <a:ext cx="917667" cy="917667"/>
      </dsp:txXfrm>
    </dsp:sp>
    <dsp:sp modelId="{BB51F558-0F8D-9245-AFD5-6997ACC93586}">
      <dsp:nvSpPr>
        <dsp:cNvPr id="0" name=""/>
        <dsp:cNvSpPr/>
      </dsp:nvSpPr>
      <dsp:spPr>
        <a:xfrm>
          <a:off x="269060" y="1360618"/>
          <a:ext cx="1297777" cy="1297777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Kultúra</a:t>
          </a:r>
          <a:endParaRPr lang="en-GB" sz="1600" kern="1200" noProof="0" dirty="0"/>
        </a:p>
      </dsp:txBody>
      <dsp:txXfrm>
        <a:off x="459115" y="1550673"/>
        <a:ext cx="917667" cy="917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5075A-B9F0-E84C-9CF3-BD5E823D513C}">
      <dsp:nvSpPr>
        <dsp:cNvPr id="0" name=""/>
        <dsp:cNvSpPr/>
      </dsp:nvSpPr>
      <dsp:spPr>
        <a:xfrm>
          <a:off x="2886852" y="1566588"/>
          <a:ext cx="1914718" cy="1914718"/>
        </a:xfrm>
        <a:prstGeom prst="gear9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Környezetbarát innováció</a:t>
          </a:r>
        </a:p>
      </dsp:txBody>
      <dsp:txXfrm>
        <a:off x="3271795" y="2015102"/>
        <a:ext cx="1144832" cy="984204"/>
      </dsp:txXfrm>
    </dsp:sp>
    <dsp:sp modelId="{3275E9CA-5FD6-1C4A-8847-0C30A3BD2C3F}">
      <dsp:nvSpPr>
        <dsp:cNvPr id="0" name=""/>
        <dsp:cNvSpPr/>
      </dsp:nvSpPr>
      <dsp:spPr>
        <a:xfrm>
          <a:off x="1772833" y="1114018"/>
          <a:ext cx="1392522" cy="1392522"/>
        </a:xfrm>
        <a:prstGeom prst="gear6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Gazda-sági fejlődés</a:t>
          </a:r>
        </a:p>
      </dsp:txBody>
      <dsp:txXfrm>
        <a:off x="2123405" y="1466708"/>
        <a:ext cx="691378" cy="687142"/>
      </dsp:txXfrm>
    </dsp:sp>
    <dsp:sp modelId="{5E44BED5-F0D0-2A47-ADEE-FABA21DBD6B1}">
      <dsp:nvSpPr>
        <dsp:cNvPr id="0" name=""/>
        <dsp:cNvSpPr/>
      </dsp:nvSpPr>
      <dsp:spPr>
        <a:xfrm rot="20700000">
          <a:off x="2552788" y="153319"/>
          <a:ext cx="1364388" cy="1364388"/>
        </a:xfrm>
        <a:prstGeom prst="gear6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Társa-</a:t>
          </a:r>
          <a:r>
            <a:rPr lang="hu-HU" sz="1400" kern="1200" dirty="0" err="1"/>
            <a:t>dalmi</a:t>
          </a:r>
          <a:r>
            <a:rPr lang="hu-HU" sz="1400" kern="1200" dirty="0"/>
            <a:t> fejlődés</a:t>
          </a:r>
        </a:p>
      </dsp:txBody>
      <dsp:txXfrm rot="-20700000">
        <a:off x="2852039" y="452569"/>
        <a:ext cx="765887" cy="765887"/>
      </dsp:txXfrm>
    </dsp:sp>
    <dsp:sp modelId="{89635832-CD07-8E43-86E0-4E2845ABB8D3}">
      <dsp:nvSpPr>
        <dsp:cNvPr id="0" name=""/>
        <dsp:cNvSpPr/>
      </dsp:nvSpPr>
      <dsp:spPr>
        <a:xfrm>
          <a:off x="2731952" y="1281997"/>
          <a:ext cx="2450840" cy="2450840"/>
        </a:xfrm>
        <a:prstGeom prst="circularArrow">
          <a:avLst>
            <a:gd name="adj1" fmla="val 4687"/>
            <a:gd name="adj2" fmla="val 299029"/>
            <a:gd name="adj3" fmla="val 2496482"/>
            <a:gd name="adj4" fmla="val 15904348"/>
            <a:gd name="adj5" fmla="val 5469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ADEB56-EB57-5740-AC60-5D452AAFE1BB}">
      <dsp:nvSpPr>
        <dsp:cNvPr id="0" name=""/>
        <dsp:cNvSpPr/>
      </dsp:nvSpPr>
      <dsp:spPr>
        <a:xfrm>
          <a:off x="1526220" y="808965"/>
          <a:ext cx="1780688" cy="17806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EA5855-B419-3A4C-AAD3-5A870F7BE772}">
      <dsp:nvSpPr>
        <dsp:cNvPr id="0" name=""/>
        <dsp:cNvSpPr/>
      </dsp:nvSpPr>
      <dsp:spPr>
        <a:xfrm>
          <a:off x="2237191" y="-142472"/>
          <a:ext cx="1919940" cy="191994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8AA88-CAF7-7742-83B5-C4181991BFFD}">
      <dsp:nvSpPr>
        <dsp:cNvPr id="0" name=""/>
        <dsp:cNvSpPr/>
      </dsp:nvSpPr>
      <dsp:spPr>
        <a:xfrm>
          <a:off x="5874" y="0"/>
          <a:ext cx="2375252" cy="417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/>
            <a:t>Fokozott együttműködés és tudásmegosztás a technológiához és az innovációhoz való hozzáférés javítása érdekében</a:t>
          </a:r>
          <a:endParaRPr lang="en-GB" sz="2000" kern="1200" noProof="0" dirty="0"/>
        </a:p>
      </dsp:txBody>
      <dsp:txXfrm>
        <a:off x="75443" y="69569"/>
        <a:ext cx="2236114" cy="4038115"/>
      </dsp:txXfrm>
    </dsp:sp>
    <dsp:sp modelId="{876F8AD6-C8E9-4248-BFF2-56BB6C2DA216}">
      <dsp:nvSpPr>
        <dsp:cNvPr id="0" name=""/>
        <dsp:cNvSpPr/>
      </dsp:nvSpPr>
      <dsp:spPr>
        <a:xfrm>
          <a:off x="2780169" y="0"/>
          <a:ext cx="2375252" cy="417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/>
            <a:t>Hangsúlyozza a környezetbarát technológiák fejlesztésének, átadásának, terjesztésének és terjedésének sürgősségét</a:t>
          </a:r>
          <a:endParaRPr lang="en-GB" sz="2000" kern="1200" noProof="0" dirty="0"/>
        </a:p>
      </dsp:txBody>
      <dsp:txXfrm>
        <a:off x="2849738" y="69569"/>
        <a:ext cx="2236114" cy="4038115"/>
      </dsp:txXfrm>
    </dsp:sp>
    <dsp:sp modelId="{E0847C80-1482-7746-887D-BDC8215EE695}">
      <dsp:nvSpPr>
        <dsp:cNvPr id="0" name=""/>
        <dsp:cNvSpPr/>
      </dsp:nvSpPr>
      <dsp:spPr>
        <a:xfrm>
          <a:off x="5554464" y="0"/>
          <a:ext cx="2375252" cy="417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0" kern="1200" noProof="0" dirty="0"/>
            <a:t>Rámutat a legkevésbé fejlett országok kapacitásépítési mechanizmusainak szükségességére</a:t>
          </a:r>
          <a:endParaRPr lang="en-GB" sz="2000" kern="1200" noProof="0" dirty="0"/>
        </a:p>
      </dsp:txBody>
      <dsp:txXfrm>
        <a:off x="5624033" y="69569"/>
        <a:ext cx="2236114" cy="4038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DA84D3-133A-4730-BEA4-7749932DD493}" type="datetimeFigureOut">
              <a:rPr lang="hu-HU"/>
              <a:pPr>
                <a:defRPr/>
              </a:pPr>
              <a:t>2020. 09. 25.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472936-D3C9-4250-80E7-4F65BEEAB65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0864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72936-D3C9-4250-80E7-4F65BEEAB657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8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42869-5948-554E-BCDA-04CFDE5A59D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03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An </a:t>
            </a:r>
            <a:r>
              <a:rPr lang="hu-HU" b="1" dirty="0" err="1"/>
              <a:t>agricultural</a:t>
            </a:r>
            <a:r>
              <a:rPr lang="hu-HU" b="1" dirty="0"/>
              <a:t> </a:t>
            </a:r>
            <a:r>
              <a:rPr lang="hu-HU" b="1" dirty="0" err="1"/>
              <a:t>innovation</a:t>
            </a:r>
            <a:r>
              <a:rPr lang="hu-HU" dirty="0"/>
              <a:t> </a:t>
            </a:r>
            <a:r>
              <a:rPr lang="hu-HU" dirty="0" err="1"/>
              <a:t>system</a:t>
            </a:r>
            <a:r>
              <a:rPr lang="hu-HU" dirty="0"/>
              <a:t> is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knowledge</a:t>
            </a:r>
            <a:r>
              <a:rPr lang="hu-HU" dirty="0"/>
              <a:t>, </a:t>
            </a:r>
            <a:r>
              <a:rPr lang="hu-HU" dirty="0" err="1"/>
              <a:t>technology</a:t>
            </a:r>
            <a:r>
              <a:rPr lang="hu-HU" dirty="0"/>
              <a:t>, </a:t>
            </a:r>
            <a:r>
              <a:rPr lang="hu-HU" dirty="0" err="1"/>
              <a:t>infrastructure</a:t>
            </a:r>
            <a:r>
              <a:rPr lang="hu-HU" dirty="0"/>
              <a:t> and </a:t>
            </a:r>
            <a:r>
              <a:rPr lang="hu-HU" dirty="0" err="1"/>
              <a:t>cultures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created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learned</a:t>
            </a:r>
            <a:r>
              <a:rPr lang="hu-HU" dirty="0"/>
              <a:t>, </a:t>
            </a:r>
            <a:r>
              <a:rPr lang="hu-HU" dirty="0" err="1"/>
              <a:t>who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, and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ideas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experimenting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.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42869-5948-554E-BCDA-04CFDE5A59D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0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 err="1"/>
              <a:t>Innovation</a:t>
            </a:r>
            <a:r>
              <a:rPr lang="hu-HU" dirty="0"/>
              <a:t> is a major </a:t>
            </a:r>
            <a:r>
              <a:rPr lang="hu-HU" dirty="0" err="1"/>
              <a:t>instrument</a:t>
            </a:r>
            <a:r>
              <a:rPr lang="hu-HU" dirty="0"/>
              <a:t> in </a:t>
            </a:r>
            <a:r>
              <a:rPr lang="hu-HU" dirty="0" err="1"/>
              <a:t>social</a:t>
            </a:r>
            <a:r>
              <a:rPr lang="hu-HU" dirty="0"/>
              <a:t> and </a:t>
            </a:r>
            <a:r>
              <a:rPr lang="hu-HU" dirty="0" err="1"/>
              <a:t>economic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; </a:t>
            </a:r>
            <a:r>
              <a:rPr lang="hu-HU" dirty="0" err="1"/>
              <a:t>especially</a:t>
            </a:r>
            <a:r>
              <a:rPr lang="hu-HU" dirty="0"/>
              <a:t>, </a:t>
            </a:r>
            <a:r>
              <a:rPr lang="hu-HU" dirty="0" err="1"/>
              <a:t>eco-friendly</a:t>
            </a:r>
            <a:r>
              <a:rPr lang="hu-HU" dirty="0"/>
              <a:t> </a:t>
            </a:r>
            <a:r>
              <a:rPr lang="hu-HU" b="1" dirty="0" err="1"/>
              <a:t>innovation</a:t>
            </a:r>
            <a:r>
              <a:rPr lang="hu-HU" dirty="0"/>
              <a:t> </a:t>
            </a:r>
            <a:r>
              <a:rPr lang="hu-HU" dirty="0" err="1"/>
              <a:t>stimulates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production</a:t>
            </a:r>
            <a:r>
              <a:rPr lang="hu-HU" dirty="0"/>
              <a:t> </a:t>
            </a:r>
            <a:r>
              <a:rPr lang="hu-HU" dirty="0" err="1"/>
              <a:t>but</a:t>
            </a:r>
            <a:r>
              <a:rPr lang="hu-HU" dirty="0"/>
              <a:t> an </a:t>
            </a:r>
            <a:r>
              <a:rPr lang="hu-HU" dirty="0" err="1"/>
              <a:t>efficient</a:t>
            </a:r>
            <a:r>
              <a:rPr lang="hu-HU" dirty="0"/>
              <a:t> </a:t>
            </a:r>
            <a:r>
              <a:rPr lang="hu-HU" dirty="0" err="1"/>
              <a:t>use</a:t>
            </a:r>
            <a:r>
              <a:rPr lang="hu-HU" dirty="0"/>
              <a:t> of </a:t>
            </a:r>
            <a:r>
              <a:rPr lang="hu-HU" dirty="0" err="1"/>
              <a:t>natural</a:t>
            </a:r>
            <a:r>
              <a:rPr lang="hu-HU" dirty="0"/>
              <a:t> </a:t>
            </a:r>
            <a:r>
              <a:rPr lang="hu-HU" dirty="0" err="1"/>
              <a:t>resources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well</a:t>
            </a:r>
            <a:r>
              <a:rPr lang="hu-HU" dirty="0"/>
              <a:t>. ... </a:t>
            </a:r>
            <a:r>
              <a:rPr lang="hu-HU" dirty="0" err="1"/>
              <a:t>Consequently</a:t>
            </a:r>
            <a:r>
              <a:rPr lang="hu-HU" dirty="0"/>
              <a:t>, </a:t>
            </a:r>
            <a:r>
              <a:rPr lang="hu-HU" dirty="0" err="1"/>
              <a:t>use</a:t>
            </a:r>
            <a:r>
              <a:rPr lang="hu-HU" dirty="0"/>
              <a:t> of </a:t>
            </a:r>
            <a:r>
              <a:rPr lang="hu-HU" dirty="0" err="1"/>
              <a:t>technology</a:t>
            </a:r>
            <a:r>
              <a:rPr lang="hu-HU" dirty="0"/>
              <a:t> in </a:t>
            </a:r>
            <a:r>
              <a:rPr lang="hu-HU" b="1" dirty="0" err="1"/>
              <a:t>agriculture</a:t>
            </a:r>
            <a:r>
              <a:rPr lang="hu-HU" dirty="0"/>
              <a:t> </a:t>
            </a:r>
            <a:r>
              <a:rPr lang="hu-HU" dirty="0" err="1"/>
              <a:t>accelerates</a:t>
            </a:r>
            <a:r>
              <a:rPr lang="hu-HU" dirty="0"/>
              <a:t> </a:t>
            </a:r>
            <a:r>
              <a:rPr lang="hu-HU" dirty="0" err="1"/>
              <a:t>growth</a:t>
            </a:r>
            <a:r>
              <a:rPr lang="hu-HU" dirty="0"/>
              <a:t> and </a:t>
            </a:r>
            <a:r>
              <a:rPr lang="hu-HU" dirty="0" err="1"/>
              <a:t>development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effective</a:t>
            </a:r>
            <a:r>
              <a:rPr lang="hu-HU" dirty="0"/>
              <a:t> </a:t>
            </a:r>
            <a:r>
              <a:rPr lang="hu-HU" dirty="0" err="1"/>
              <a:t>production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said</a:t>
            </a:r>
            <a:r>
              <a:rPr lang="hu-HU" dirty="0"/>
              <a:t> </a:t>
            </a:r>
            <a:r>
              <a:rPr lang="hu-HU" dirty="0" err="1"/>
              <a:t>processes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42869-5948-554E-BCDA-04CFDE5A59D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461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accelerating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b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feeding</a:t>
            </a:r>
            <a:b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increasingly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urbanized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impacts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hu-HU" dirty="0">
              <a:effectLst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42869-5948-554E-BCDA-04CFDE5A59D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388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472936-D3C9-4250-80E7-4F65BEEAB657}" type="slidenum">
              <a:rPr lang="hu-HU" smtClean="0"/>
              <a:pPr>
                <a:defRPr/>
              </a:pPr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517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472936-D3C9-4250-80E7-4F65BEEAB657}" type="slidenum">
              <a:rPr lang="hu-HU" smtClean="0"/>
              <a:pPr>
                <a:defRPr/>
              </a:pPr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93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DF57D-FF19-9E43-9526-3EB063D26F5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317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472936-D3C9-4250-80E7-4F65BEEAB657}" type="slidenum">
              <a:rPr lang="hu-HU" smtClean="0"/>
              <a:pPr>
                <a:defRPr/>
              </a:pPr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057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8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2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0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5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3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6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2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2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1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8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821D98-071A-46E3-A492-6FD786F45D9E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2020. 09. 25.</a:t>
            </a:fld>
            <a:endParaRPr lang="hu-H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639B2E-CA67-447C-9C0C-515B0C0FACB9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342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yournorthcounty.com/fun-free-things-to-do-in-san-diego-north-county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pxhere.com/en/photo/1439799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hyperlink" Target="http://www.kitchenandresidentialdesign.com/2011/12/cotto-deste-rethinks-what-tile-can-do.html" TargetMode="External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en.wikipedia.org/wiki/File:Agriculture_in_Vietnam_with_farmers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6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hyperlink" Target="http://javorbenedek.blog.hu/page/3" TargetMode="Externa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5862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en.wikipedia.org/wiki/Dairy_farming_in_Canada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14" name="Szövegdoboz 4"/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15" name="Cím 1"/>
          <p:cNvSpPr>
            <a:spLocks noGrp="1"/>
          </p:cNvSpPr>
          <p:nvPr>
            <p:ph type="ctrTitle"/>
          </p:nvPr>
        </p:nvSpPr>
        <p:spPr>
          <a:xfrm>
            <a:off x="431540" y="537344"/>
            <a:ext cx="8280920" cy="2387600"/>
          </a:xfrm>
        </p:spPr>
        <p:txBody>
          <a:bodyPr>
            <a:normAutofit/>
          </a:bodyPr>
          <a:lstStyle/>
          <a:p>
            <a:pPr algn="l"/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Innováció és hatékonyság</a:t>
            </a:r>
            <a:b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Együtt a fenntartható mezőgazdaságért</a:t>
            </a:r>
          </a:p>
        </p:txBody>
      </p:sp>
      <p:sp>
        <p:nvSpPr>
          <p:cNvPr id="16" name="Alcím 2"/>
          <p:cNvSpPr>
            <a:spLocks noGrp="1"/>
          </p:cNvSpPr>
          <p:nvPr>
            <p:ph type="subTitle" idx="1"/>
          </p:nvPr>
        </p:nvSpPr>
        <p:spPr>
          <a:xfrm>
            <a:off x="431540" y="5642719"/>
            <a:ext cx="4162312" cy="1005497"/>
          </a:xfrm>
        </p:spPr>
        <p:txBody>
          <a:bodyPr/>
          <a:lstStyle/>
          <a:p>
            <a:pPr algn="l"/>
            <a:r>
              <a:rPr lang="hu-HU" sz="2800" b="1" dirty="0">
                <a:solidFill>
                  <a:schemeClr val="tx1"/>
                </a:solidFill>
              </a:rPr>
              <a:t>Dr. </a:t>
            </a:r>
            <a:r>
              <a:rPr lang="hu-HU" sz="2800" b="1" dirty="0"/>
              <a:t>Balla István</a:t>
            </a:r>
            <a:endParaRPr lang="hu-HU" sz="2800" b="1" dirty="0">
              <a:solidFill>
                <a:schemeClr val="tx1"/>
              </a:solidFill>
            </a:endParaRPr>
          </a:p>
          <a:p>
            <a:pPr algn="l"/>
            <a:r>
              <a:rPr lang="hu-HU" sz="2400" dirty="0">
                <a:solidFill>
                  <a:schemeClr val="tx1"/>
                </a:solidFill>
              </a:rPr>
              <a:t>Stratégiai főigazgató-helyettes</a:t>
            </a:r>
          </a:p>
        </p:txBody>
      </p:sp>
      <p:pic>
        <p:nvPicPr>
          <p:cNvPr id="1028" name="Picture 4" descr="Egyetemi és kari logók | SZIE">
            <a:extLst>
              <a:ext uri="{FF2B5EF4-FFF2-40B4-BE49-F238E27FC236}">
                <a16:creationId xmlns:a16="http://schemas.microsoft.com/office/drawing/2014/main" id="{78204F98-B002-4BC0-8A4F-7BBC166B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26239"/>
            <a:ext cx="1728512" cy="12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">
            <a:extLst>
              <a:ext uri="{FF2B5EF4-FFF2-40B4-BE49-F238E27FC236}">
                <a16:creationId xmlns:a16="http://schemas.microsoft.com/office/drawing/2014/main" id="{4681CC2B-EEF1-4A68-87B4-8E263931132C}"/>
              </a:ext>
            </a:extLst>
          </p:cNvPr>
          <p:cNvSpPr>
            <a:spLocks noChangeAspect="1"/>
          </p:cNvSpPr>
          <p:nvPr/>
        </p:nvSpPr>
        <p:spPr>
          <a:xfrm>
            <a:off x="2790119" y="2996952"/>
            <a:ext cx="3563762" cy="2672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635000"/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5AF7490-5FC6-4D08-9976-AE60B1A49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188" y="62915"/>
            <a:ext cx="2160240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GreenTech</a:t>
            </a:r>
            <a:r>
              <a:rPr kumimoji="0" lang="hu-HU" altLang="hu-H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Zalaegerszeg Zöld Energia és Fenntarthatóság Konferencia</a:t>
            </a:r>
            <a:b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hu-HU" altLang="hu-H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dőpont: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2020. szeptember 25. 10:00</a:t>
            </a:r>
            <a:br>
              <a:rPr kumimoji="0" lang="hu-HU" altLang="hu-H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hu-HU" altLang="hu-H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Helyszín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Zalaegerszeg, </a:t>
            </a:r>
            <a:r>
              <a:rPr kumimoji="0" lang="hu-HU" altLang="hu-H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Keresztury</a:t>
            </a:r>
            <a:r>
              <a:rPr kumimoji="0" lang="hu-HU" altLang="hu-H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Dezső Városi Művelődési Központ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9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5B774442-1EE5-4B1A-B2AC-9A1A78301CC1}"/>
              </a:ext>
            </a:extLst>
          </p:cNvPr>
          <p:cNvSpPr/>
          <p:nvPr/>
        </p:nvSpPr>
        <p:spPr>
          <a:xfrm>
            <a:off x="38852" y="5013176"/>
            <a:ext cx="37447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n-lt"/>
              </a:rPr>
              <a:t>Ehető bevonatok ,,</a:t>
            </a:r>
            <a:r>
              <a:rPr lang="hu-HU" sz="2000" dirty="0" err="1">
                <a:latin typeface="+mn-lt"/>
              </a:rPr>
              <a:t>coating</a:t>
            </a:r>
            <a:r>
              <a:rPr lang="hu-HU" sz="2000" dirty="0">
                <a:latin typeface="+mn-lt"/>
              </a:rPr>
              <a:t>’’ kifejlesztése.</a:t>
            </a:r>
          </a:p>
          <a:p>
            <a:pPr marL="0" indent="0">
              <a:buNone/>
            </a:pPr>
            <a:r>
              <a:rPr lang="hu-HU" sz="2000" dirty="0">
                <a:latin typeface="+mn-lt"/>
              </a:rPr>
              <a:t>	Zöldségek gyümölcsök 	pulton eltarthatósága 	megnövelhető. </a:t>
            </a:r>
          </a:p>
        </p:txBody>
      </p:sp>
      <p:pic>
        <p:nvPicPr>
          <p:cNvPr id="5" name="Picture 4" descr="Metro store in Bucharest grows its own aromatic plants in indoor vertical  micro-farm | Romania Insider">
            <a:extLst>
              <a:ext uri="{FF2B5EF4-FFF2-40B4-BE49-F238E27FC236}">
                <a16:creationId xmlns:a16="http://schemas.microsoft.com/office/drawing/2014/main" id="{012076AE-6CCC-5F4B-9CE1-B5346DBE7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r="12884" b="3"/>
          <a:stretch/>
        </p:blipFill>
        <p:spPr bwMode="auto">
          <a:xfrm>
            <a:off x="5994714" y="1943862"/>
            <a:ext cx="3149282" cy="29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B2EB269F-F76B-4243-8246-829CE639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12776"/>
            <a:ext cx="5109210" cy="740109"/>
          </a:xfrm>
        </p:spPr>
        <p:txBody>
          <a:bodyPr anchor="b">
            <a:noAutofit/>
          </a:bodyPr>
          <a:lstStyle/>
          <a:p>
            <a:r>
              <a:rPr lang="hu-HU" sz="4000" b="1" dirty="0"/>
              <a:t>Harc az élelmiszerpazarlás ellen</a:t>
            </a:r>
          </a:p>
        </p:txBody>
      </p:sp>
      <p:pic>
        <p:nvPicPr>
          <p:cNvPr id="1026" name="Picture 2" descr="Kép">
            <a:extLst>
              <a:ext uri="{FF2B5EF4-FFF2-40B4-BE49-F238E27FC236}">
                <a16:creationId xmlns:a16="http://schemas.microsoft.com/office/drawing/2014/main" id="{1392891E-23B0-2348-BD1F-C7045D638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723"/>
          <a:stretch/>
        </p:blipFill>
        <p:spPr bwMode="auto">
          <a:xfrm>
            <a:off x="5994716" y="646333"/>
            <a:ext cx="3149282" cy="20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9C04B4-FA18-7F47-BB99-4F447EC2C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3" y="2152885"/>
            <a:ext cx="5508725" cy="2473915"/>
          </a:xfrm>
        </p:spPr>
        <p:txBody>
          <a:bodyPr>
            <a:normAutofit/>
          </a:bodyPr>
          <a:lstStyle/>
          <a:p>
            <a:r>
              <a:rPr lang="hu-HU" sz="2000" dirty="0"/>
              <a:t>Városi gazdálkodás - Mini termesztőberendezések ,,</a:t>
            </a:r>
            <a:r>
              <a:rPr lang="hu-HU" sz="2000" dirty="0" err="1"/>
              <a:t>on</a:t>
            </a:r>
            <a:r>
              <a:rPr lang="hu-HU" sz="2000" dirty="0"/>
              <a:t>-site’’ az üzletekben, szupermarketekben (gombatermesztés, salátafélék, fűszernövények).</a:t>
            </a:r>
          </a:p>
          <a:p>
            <a:pPr marL="0" indent="0">
              <a:buNone/>
            </a:pPr>
            <a:r>
              <a:rPr lang="hu-HU" sz="2000" dirty="0"/>
              <a:t>	Szállítási távolságok lerövidülése.</a:t>
            </a:r>
          </a:p>
          <a:p>
            <a:pPr marL="0" indent="0">
              <a:buNone/>
            </a:pPr>
            <a:r>
              <a:rPr lang="hu-HU" sz="2000" dirty="0"/>
              <a:t>	Csökkenő élelmiszerpazarlás a termelő és 	a felvásárló között.</a:t>
            </a:r>
          </a:p>
          <a:p>
            <a:pPr marL="0" indent="0">
              <a:buNone/>
            </a:pPr>
            <a:endParaRPr lang="hu-HU" sz="2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4DCDA8-0C70-4D9F-ACBA-1CBB6B02B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2A0A0FE-1F60-4287-9EA4-8773DD368E5B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2050" name="Picture 2" descr="Medosz.hu | Az ehető bevonatokban rejlő lehetőségek">
            <a:extLst>
              <a:ext uri="{FF2B5EF4-FFF2-40B4-BE49-F238E27FC236}">
                <a16:creationId xmlns:a16="http://schemas.microsoft.com/office/drawing/2014/main" id="{D5327CBE-8266-48CF-8846-ACBCE7E1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5" y="4876890"/>
            <a:ext cx="1657406" cy="19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z ehető viasz ragyog az élelmiszerekhez">
            <a:extLst>
              <a:ext uri="{FF2B5EF4-FFF2-40B4-BE49-F238E27FC236}">
                <a16:creationId xmlns:a16="http://schemas.microsoft.com/office/drawing/2014/main" id="{9DAFFAEB-2F90-4C9A-996C-A601D04C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81" y="4473786"/>
            <a:ext cx="3596415" cy="23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BFD0B53C-199F-4A5B-B704-DB127BA21D3F}"/>
              </a:ext>
            </a:extLst>
          </p:cNvPr>
          <p:cNvSpPr/>
          <p:nvPr/>
        </p:nvSpPr>
        <p:spPr>
          <a:xfrm>
            <a:off x="644021" y="3406487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3D9F11AF-3F5C-4DDF-9937-DB3A2231B35E}"/>
              </a:ext>
            </a:extLst>
          </p:cNvPr>
          <p:cNvSpPr/>
          <p:nvPr/>
        </p:nvSpPr>
        <p:spPr>
          <a:xfrm>
            <a:off x="644020" y="3789040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A395D37D-C453-4F4D-9094-0E4B1D225E43}"/>
              </a:ext>
            </a:extLst>
          </p:cNvPr>
          <p:cNvSpPr/>
          <p:nvPr/>
        </p:nvSpPr>
        <p:spPr>
          <a:xfrm>
            <a:off x="647906" y="5837150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691018B-2CE0-4530-A1AA-9C5B2E164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15" y="646332"/>
            <a:ext cx="5968072" cy="6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8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étel, zöldség, asztal látható&#10;&#10;Automatikusan generált leírás">
            <a:extLst>
              <a:ext uri="{FF2B5EF4-FFF2-40B4-BE49-F238E27FC236}">
                <a16:creationId xmlns:a16="http://schemas.microsoft.com/office/drawing/2014/main" id="{6BDC9577-E9A8-8B42-A0B2-458FFE71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913" r="-2" b="-2"/>
          <a:stretch/>
        </p:blipFill>
        <p:spPr>
          <a:xfrm>
            <a:off x="4562839" y="731013"/>
            <a:ext cx="4695998" cy="2949235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8" name="Kép 7" descr="A képen ing, számítógép, játék látható&#10;&#10;Automatikusan generált leírás">
            <a:extLst>
              <a:ext uri="{FF2B5EF4-FFF2-40B4-BE49-F238E27FC236}">
                <a16:creationId xmlns:a16="http://schemas.microsoft.com/office/drawing/2014/main" id="{54A175DF-26D7-CF4E-8DEA-CAC49A918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" b="297"/>
          <a:stretch/>
        </p:blipFill>
        <p:spPr>
          <a:xfrm>
            <a:off x="4567428" y="2722625"/>
            <a:ext cx="4697730" cy="3161538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B437FDD-50F7-764C-90ED-707F44FB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09148"/>
            <a:ext cx="4472308" cy="983748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rgbClr val="000000"/>
                </a:solidFill>
              </a:rPr>
              <a:t>Virtuális piac -Közvetlen kapcsolat a termelő és a vásárló között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8E2F05-68A3-0645-9528-8D53E6B0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8" y="3645024"/>
            <a:ext cx="3602728" cy="2841623"/>
          </a:xfrm>
        </p:spPr>
        <p:txBody>
          <a:bodyPr anchor="ctr">
            <a:normAutofit/>
          </a:bodyPr>
          <a:lstStyle/>
          <a:p>
            <a:r>
              <a:rPr lang="hu-HU" sz="2400" dirty="0">
                <a:solidFill>
                  <a:srgbClr val="000000"/>
                </a:solidFill>
              </a:rPr>
              <a:t>Élelmiszer vásárlás a helyi termelőktől különböző applikációk segítségével.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	A hagyományos 	piac tovább bővül a 	virtuális tér 	segítségével.</a:t>
            </a:r>
          </a:p>
          <a:p>
            <a:pPr marL="0" indent="0">
              <a:buNone/>
            </a:pPr>
            <a:endParaRPr lang="hu-HU" sz="2400" dirty="0">
              <a:solidFill>
                <a:srgbClr val="00000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BB2BF7F-EFE6-4435-8860-2700AF094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479E1FA-3881-4CCA-BB17-71F1906F7168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D69FBB26-D0AA-42A4-979F-805965C8F430}"/>
              </a:ext>
            </a:extLst>
          </p:cNvPr>
          <p:cNvSpPr/>
          <p:nvPr/>
        </p:nvSpPr>
        <p:spPr>
          <a:xfrm>
            <a:off x="1285082" y="4737681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Virtual Market Research—a New Way to Grow a Business | The Fiscal Times">
            <a:extLst>
              <a:ext uri="{FF2B5EF4-FFF2-40B4-BE49-F238E27FC236}">
                <a16:creationId xmlns:a16="http://schemas.microsoft.com/office/drawing/2014/main" id="{36F77737-28C0-4B34-9D3C-7A93CD06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34" y="5157192"/>
            <a:ext cx="2843808" cy="16011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rmhopper: Digitális Közvetítő A Környezettudatos Vásárló És A Helyi  Termelők Között - Blog // EIT Digital">
            <a:extLst>
              <a:ext uri="{FF2B5EF4-FFF2-40B4-BE49-F238E27FC236}">
                <a16:creationId xmlns:a16="http://schemas.microsoft.com/office/drawing/2014/main" id="{8BAB76B8-C527-495B-98DC-4CBD3D9A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99" y="620688"/>
            <a:ext cx="1491489" cy="9837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9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DE50986-7EF9-442F-AFBC-0B8725D1FA21}"/>
              </a:ext>
            </a:extLst>
          </p:cNvPr>
          <p:cNvSpPr txBox="1">
            <a:spLocks/>
          </p:cNvSpPr>
          <p:nvPr/>
        </p:nvSpPr>
        <p:spPr>
          <a:xfrm>
            <a:off x="431540" y="1052736"/>
            <a:ext cx="828092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Agrárinnovációs irányok a hazánkban</a:t>
            </a:r>
            <a:endParaRPr lang="hu-H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D9A407-E528-415E-A441-67078A356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EDF1B46-CBEC-45C4-8E5B-076361840F29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D22498F-EA42-4D09-BEEC-4A864283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77435"/>
            <a:ext cx="3287564" cy="37134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F9F659E-1920-43B8-A60F-ECDC24E9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28" y="3826646"/>
            <a:ext cx="4054372" cy="2764234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87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1BBCA10-32D9-E448-9FC4-1D84D7EE8EED}"/>
              </a:ext>
            </a:extLst>
          </p:cNvPr>
          <p:cNvCxnSpPr>
            <a:cxnSpLocks/>
          </p:cNvCxnSpPr>
          <p:nvPr/>
        </p:nvCxnSpPr>
        <p:spPr>
          <a:xfrm>
            <a:off x="4569421" y="1196752"/>
            <a:ext cx="2579" cy="48129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Ellipszis 4">
            <a:extLst>
              <a:ext uri="{FF2B5EF4-FFF2-40B4-BE49-F238E27FC236}">
                <a16:creationId xmlns:a16="http://schemas.microsoft.com/office/drawing/2014/main" id="{92E3D148-E328-2741-A8E2-972CED77FE5C}"/>
              </a:ext>
            </a:extLst>
          </p:cNvPr>
          <p:cNvSpPr/>
          <p:nvPr/>
        </p:nvSpPr>
        <p:spPr>
          <a:xfrm>
            <a:off x="3876361" y="4371509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98C26D20-76D2-AE42-BE40-0F8CCAC41457}"/>
              </a:ext>
            </a:extLst>
          </p:cNvPr>
          <p:cNvSpPr/>
          <p:nvPr/>
        </p:nvSpPr>
        <p:spPr>
          <a:xfrm>
            <a:off x="3876361" y="2733362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FE8B53C-EE1F-D544-96D1-ECAD242F8E07}"/>
              </a:ext>
            </a:extLst>
          </p:cNvPr>
          <p:cNvSpPr txBox="1"/>
          <p:nvPr/>
        </p:nvSpPr>
        <p:spPr>
          <a:xfrm>
            <a:off x="60917" y="3404965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Agrár-környezettudományi Kutatóintézet (NAIK AKK)</a:t>
            </a:r>
          </a:p>
        </p:txBody>
      </p:sp>
      <p:pic>
        <p:nvPicPr>
          <p:cNvPr id="9" name="Picture 3" descr="F:\pptNaikanyagok\Z-Logók\AKKlogo.jpg">
            <a:extLst>
              <a:ext uri="{FF2B5EF4-FFF2-40B4-BE49-F238E27FC236}">
                <a16:creationId xmlns:a16="http://schemas.microsoft.com/office/drawing/2014/main" id="{2A894E80-0D65-FA4F-B395-14272BB21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78" y="3103581"/>
            <a:ext cx="1088912" cy="712457"/>
          </a:xfrm>
          <a:prstGeom prst="rect">
            <a:avLst/>
          </a:prstGeom>
          <a:noFill/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2F7335E-403B-1349-9C0F-CECE48C1FFBB}"/>
              </a:ext>
            </a:extLst>
          </p:cNvPr>
          <p:cNvSpPr txBox="1"/>
          <p:nvPr/>
        </p:nvSpPr>
        <p:spPr>
          <a:xfrm>
            <a:off x="5265059" y="2859644"/>
            <a:ext cx="370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Fúziós proteinek</a:t>
            </a:r>
          </a:p>
          <a:p>
            <a:r>
              <a:rPr lang="hu-HU" dirty="0" err="1"/>
              <a:t>Manno-oligoszacharid</a:t>
            </a:r>
            <a:r>
              <a:rPr lang="hu-HU" dirty="0"/>
              <a:t> </a:t>
            </a:r>
            <a:r>
              <a:rPr lang="hu-HU" dirty="0" err="1"/>
              <a:t>prebiotikum</a:t>
            </a:r>
            <a:r>
              <a:rPr lang="hu-HU" dirty="0"/>
              <a:t> előállítására alkalmas enzimkonstrukció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8C17613-64DC-6843-B7E1-C58E56557817}"/>
              </a:ext>
            </a:extLst>
          </p:cNvPr>
          <p:cNvSpPr txBox="1"/>
          <p:nvPr/>
        </p:nvSpPr>
        <p:spPr>
          <a:xfrm>
            <a:off x="60051" y="4997197"/>
            <a:ext cx="3807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Állattenyésztési, Takarmányozási és Húsipari Kutatóintézet</a:t>
            </a:r>
          </a:p>
          <a:p>
            <a:pPr algn="r"/>
            <a:r>
              <a:rPr lang="hu-HU" b="1" dirty="0"/>
              <a:t>(NAIK ÁTHK)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E06BA40-FF25-F144-A6F6-A47FDB7B8558}"/>
              </a:ext>
            </a:extLst>
          </p:cNvPr>
          <p:cNvSpPr txBox="1"/>
          <p:nvPr/>
        </p:nvSpPr>
        <p:spPr>
          <a:xfrm>
            <a:off x="5265059" y="4605482"/>
            <a:ext cx="3802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MangField</a:t>
            </a:r>
            <a:r>
              <a:rPr lang="hu-HU" b="1" dirty="0"/>
              <a:t> fajtaazonosítás</a:t>
            </a:r>
          </a:p>
          <a:p>
            <a:r>
              <a:rPr lang="hu-HU" dirty="0"/>
              <a:t>Mangalica termékek azonosítása „</a:t>
            </a:r>
            <a:r>
              <a:rPr lang="hu-HU" dirty="0" err="1"/>
              <a:t>field</a:t>
            </a:r>
            <a:r>
              <a:rPr lang="hu-HU" dirty="0"/>
              <a:t>-test” eljárással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0471FD1-A563-4101-9C86-1E22C77736B7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4D19CC9F-CF47-40E7-A39F-A3E82A7C8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16" name="Ellipszis 15">
            <a:extLst>
              <a:ext uri="{FF2B5EF4-FFF2-40B4-BE49-F238E27FC236}">
                <a16:creationId xmlns:a16="http://schemas.microsoft.com/office/drawing/2014/main" id="{CD76344E-2949-4F65-9A36-A7744BFA39E7}"/>
              </a:ext>
            </a:extLst>
          </p:cNvPr>
          <p:cNvSpPr/>
          <p:nvPr/>
        </p:nvSpPr>
        <p:spPr>
          <a:xfrm>
            <a:off x="3873783" y="1095215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4FF66013-06E9-4484-88B7-E966A58CC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7" y="1598798"/>
            <a:ext cx="1270887" cy="384109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E1D444CB-63E7-480B-A0F4-04907309576D}"/>
              </a:ext>
            </a:extLst>
          </p:cNvPr>
          <p:cNvSpPr txBox="1"/>
          <p:nvPr/>
        </p:nvSpPr>
        <p:spPr>
          <a:xfrm>
            <a:off x="69317" y="1812733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Agrárgazdasági Kutatóintézet (NAIK AKI)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59E8B0E-7356-4B74-83EF-5A17DD4F0828}"/>
              </a:ext>
            </a:extLst>
          </p:cNvPr>
          <p:cNvSpPr/>
          <p:nvPr/>
        </p:nvSpPr>
        <p:spPr>
          <a:xfrm>
            <a:off x="5274327" y="1212568"/>
            <a:ext cx="3855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AKI-SIM modell</a:t>
            </a:r>
          </a:p>
          <a:p>
            <a:pPr algn="just"/>
            <a:r>
              <a:rPr lang="hu-HU" dirty="0"/>
              <a:t>Tesztüzemi alapú szimulációs modell, amely az agrárpolitikai döntéshozóknak nyújt támogatást. </a:t>
            </a:r>
          </a:p>
        </p:txBody>
      </p:sp>
      <p:pic>
        <p:nvPicPr>
          <p:cNvPr id="1026" name="Picture 2" descr="Kezdőlap | Állattenyésztési, Takarmányozási és Húsipari Kutatóintézet">
            <a:extLst>
              <a:ext uri="{FF2B5EF4-FFF2-40B4-BE49-F238E27FC236}">
                <a16:creationId xmlns:a16="http://schemas.microsoft.com/office/drawing/2014/main" id="{EB7203A9-A752-4204-BC9B-971B1085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45" y="4723386"/>
            <a:ext cx="1137025" cy="6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24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1BBCA10-32D9-E448-9FC4-1D84D7EE8EED}"/>
              </a:ext>
            </a:extLst>
          </p:cNvPr>
          <p:cNvCxnSpPr>
            <a:cxnSpLocks/>
          </p:cNvCxnSpPr>
          <p:nvPr/>
        </p:nvCxnSpPr>
        <p:spPr>
          <a:xfrm>
            <a:off x="4572000" y="866156"/>
            <a:ext cx="0" cy="51435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Ellipszis 3">
            <a:extLst>
              <a:ext uri="{FF2B5EF4-FFF2-40B4-BE49-F238E27FC236}">
                <a16:creationId xmlns:a16="http://schemas.microsoft.com/office/drawing/2014/main" id="{8B85C066-F68E-574A-9643-EDBCFFC3CFC1}"/>
              </a:ext>
            </a:extLst>
          </p:cNvPr>
          <p:cNvSpPr/>
          <p:nvPr/>
        </p:nvSpPr>
        <p:spPr>
          <a:xfrm>
            <a:off x="3876361" y="1095214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2E3D148-E328-2741-A8E2-972CED77FE5C}"/>
              </a:ext>
            </a:extLst>
          </p:cNvPr>
          <p:cNvSpPr/>
          <p:nvPr/>
        </p:nvSpPr>
        <p:spPr>
          <a:xfrm>
            <a:off x="3876361" y="4371509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98C26D20-76D2-AE42-BE40-0F8CCAC41457}"/>
              </a:ext>
            </a:extLst>
          </p:cNvPr>
          <p:cNvSpPr/>
          <p:nvPr/>
        </p:nvSpPr>
        <p:spPr>
          <a:xfrm>
            <a:off x="3876361" y="2733362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4D35FD9-5839-914A-8A39-B57FF00AA4DE}"/>
              </a:ext>
            </a:extLst>
          </p:cNvPr>
          <p:cNvSpPr txBox="1"/>
          <p:nvPr/>
        </p:nvSpPr>
        <p:spPr>
          <a:xfrm>
            <a:off x="5267637" y="1329187"/>
            <a:ext cx="3979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Mikrohullámú vákuumszárítás</a:t>
            </a:r>
          </a:p>
          <a:p>
            <a:r>
              <a:rPr lang="hu-HU" dirty="0"/>
              <a:t>Különböző technológiák előnyös tulajdonságait egyesíti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0D9522-6FCF-F248-8161-E4C9CED78186}"/>
              </a:ext>
            </a:extLst>
          </p:cNvPr>
          <p:cNvSpPr txBox="1"/>
          <p:nvPr/>
        </p:nvSpPr>
        <p:spPr>
          <a:xfrm>
            <a:off x="5267636" y="4625893"/>
            <a:ext cx="387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BD6 dió és „</a:t>
            </a:r>
            <a:r>
              <a:rPr lang="hu-HU" b="1" dirty="0" err="1"/>
              <a:t>Olibell</a:t>
            </a:r>
            <a:r>
              <a:rPr lang="hu-HU" b="1" dirty="0"/>
              <a:t>” meggy</a:t>
            </a:r>
          </a:p>
          <a:p>
            <a:r>
              <a:rPr lang="hu-HU" dirty="0"/>
              <a:t>Legújabb, nemzetközi növényfajta oltalomra bejelentett fajtajelöltek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4B191ED-4F66-7242-89BE-695F393EEFEA}"/>
              </a:ext>
            </a:extLst>
          </p:cNvPr>
          <p:cNvSpPr txBox="1"/>
          <p:nvPr/>
        </p:nvSpPr>
        <p:spPr>
          <a:xfrm>
            <a:off x="44877" y="3180647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Erdészeti Tudományos Intézet (NAIK ERTI)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21D18E2-9393-D94C-8E90-B91A3B634767}"/>
              </a:ext>
            </a:extLst>
          </p:cNvPr>
          <p:cNvSpPr txBox="1"/>
          <p:nvPr/>
        </p:nvSpPr>
        <p:spPr>
          <a:xfrm>
            <a:off x="-23068" y="4956807"/>
            <a:ext cx="3897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Gyümölcs- és Dísznövény-termesztési Kutatóintézet</a:t>
            </a:r>
          </a:p>
          <a:p>
            <a:pPr algn="r"/>
            <a:r>
              <a:rPr lang="hu-HU" b="1" dirty="0"/>
              <a:t>(NAIK GYDKI)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8CBE53F-FC81-9E46-8593-39126E429242}"/>
              </a:ext>
            </a:extLst>
          </p:cNvPr>
          <p:cNvSpPr txBox="1"/>
          <p:nvPr/>
        </p:nvSpPr>
        <p:spPr>
          <a:xfrm>
            <a:off x="-23068" y="1702147"/>
            <a:ext cx="389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Élelmiszer-tudományi Kutatóintézet (NAIK ÉKI)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FF3F3E7-DF9B-C146-BAE3-5FD74C80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5" t="4792"/>
          <a:stretch/>
        </p:blipFill>
        <p:spPr>
          <a:xfrm>
            <a:off x="4139800" y="4650295"/>
            <a:ext cx="891959" cy="874526"/>
          </a:xfrm>
          <a:prstGeom prst="rect">
            <a:avLst/>
          </a:prstGeom>
        </p:spPr>
      </p:pic>
      <p:pic>
        <p:nvPicPr>
          <p:cNvPr id="15" name="Picture 3" descr="F:\pptNaikanyagok\Z-Logók\ÉKI logo.jpg">
            <a:extLst>
              <a:ext uri="{FF2B5EF4-FFF2-40B4-BE49-F238E27FC236}">
                <a16:creationId xmlns:a16="http://schemas.microsoft.com/office/drawing/2014/main" id="{1CEFA741-1E44-DB48-8EBF-40CC7570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840" y="1426408"/>
            <a:ext cx="1092318" cy="728888"/>
          </a:xfrm>
          <a:prstGeom prst="rect">
            <a:avLst/>
          </a:prstGeom>
          <a:noFill/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21EE903D-301C-4008-98C4-9D5CA0F6B963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169562FF-5C06-4B0E-8414-1ECF29F90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pic>
        <p:nvPicPr>
          <p:cNvPr id="18" name="Picture 5" descr="F:\pptNaikanyagok\Z-Logók\ERTI logo pozitív teli.jpg">
            <a:extLst>
              <a:ext uri="{FF2B5EF4-FFF2-40B4-BE49-F238E27FC236}">
                <a16:creationId xmlns:a16="http://schemas.microsoft.com/office/drawing/2014/main" id="{F6C0A1A9-4F3D-4CA6-ACEC-373B2600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502" y="2915943"/>
            <a:ext cx="860993" cy="1026114"/>
          </a:xfrm>
          <a:prstGeom prst="rect">
            <a:avLst/>
          </a:prstGeom>
          <a:noFill/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FF2BCAEE-934F-481E-B0D4-01FCD5134407}"/>
              </a:ext>
            </a:extLst>
          </p:cNvPr>
          <p:cNvSpPr txBox="1"/>
          <p:nvPr/>
        </p:nvSpPr>
        <p:spPr>
          <a:xfrm>
            <a:off x="5267636" y="2967335"/>
            <a:ext cx="4051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SiteViewer</a:t>
            </a:r>
            <a:endParaRPr lang="hu-HU" b="1" dirty="0"/>
          </a:p>
          <a:p>
            <a:pPr marL="0" indent="0">
              <a:buNone/>
            </a:pPr>
            <a:r>
              <a:rPr lang="hu-HU" dirty="0"/>
              <a:t>Erdészeti döntéstámogató eszköz, okostérképekkel segíti a gazdákat</a:t>
            </a:r>
          </a:p>
        </p:txBody>
      </p:sp>
    </p:spTree>
    <p:extLst>
      <p:ext uri="{BB962C8B-B14F-4D97-AF65-F5344CB8AC3E}">
        <p14:creationId xmlns:p14="http://schemas.microsoft.com/office/powerpoint/2010/main" val="542759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1BBCA10-32D9-E448-9FC4-1D84D7EE8EED}"/>
              </a:ext>
            </a:extLst>
          </p:cNvPr>
          <p:cNvCxnSpPr>
            <a:cxnSpLocks/>
          </p:cNvCxnSpPr>
          <p:nvPr/>
        </p:nvCxnSpPr>
        <p:spPr>
          <a:xfrm>
            <a:off x="4572000" y="866156"/>
            <a:ext cx="0" cy="51435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Ellipszis 3">
            <a:extLst>
              <a:ext uri="{FF2B5EF4-FFF2-40B4-BE49-F238E27FC236}">
                <a16:creationId xmlns:a16="http://schemas.microsoft.com/office/drawing/2014/main" id="{8B85C066-F68E-574A-9643-EDBCFFC3CFC1}"/>
              </a:ext>
            </a:extLst>
          </p:cNvPr>
          <p:cNvSpPr/>
          <p:nvPr/>
        </p:nvSpPr>
        <p:spPr>
          <a:xfrm>
            <a:off x="3876361" y="1095214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2E3D148-E328-2741-A8E2-972CED77FE5C}"/>
              </a:ext>
            </a:extLst>
          </p:cNvPr>
          <p:cNvSpPr/>
          <p:nvPr/>
        </p:nvSpPr>
        <p:spPr>
          <a:xfrm>
            <a:off x="3876361" y="4371509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98C26D20-76D2-AE42-BE40-0F8CCAC41457}"/>
              </a:ext>
            </a:extLst>
          </p:cNvPr>
          <p:cNvSpPr/>
          <p:nvPr/>
        </p:nvSpPr>
        <p:spPr>
          <a:xfrm>
            <a:off x="3876361" y="2733362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2F458AB-2F61-804B-9AFE-1274693213D3}"/>
              </a:ext>
            </a:extLst>
          </p:cNvPr>
          <p:cNvSpPr txBox="1"/>
          <p:nvPr/>
        </p:nvSpPr>
        <p:spPr>
          <a:xfrm>
            <a:off x="44877" y="1657577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Halászati Kutatóintézet</a:t>
            </a:r>
          </a:p>
          <a:p>
            <a:pPr algn="r"/>
            <a:r>
              <a:rPr lang="hu-HU" b="1" dirty="0"/>
              <a:t>(NAIK HAKI)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188B877-BED4-F542-B4FB-757707DCFB46}"/>
              </a:ext>
            </a:extLst>
          </p:cNvPr>
          <p:cNvSpPr txBox="1"/>
          <p:nvPr/>
        </p:nvSpPr>
        <p:spPr>
          <a:xfrm>
            <a:off x="5297779" y="1329186"/>
            <a:ext cx="3707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Süllőtenyésztés</a:t>
            </a:r>
          </a:p>
          <a:p>
            <a:r>
              <a:rPr lang="hu-HU" dirty="0"/>
              <a:t>Új halfajok termelése intenzív rendszerekben</a:t>
            </a:r>
          </a:p>
        </p:txBody>
      </p:sp>
      <p:pic>
        <p:nvPicPr>
          <p:cNvPr id="15" name="Picture 5" descr="F:\pptNaikanyagok\Z-Logók\HAKI logonagy.jpg">
            <a:extLst>
              <a:ext uri="{FF2B5EF4-FFF2-40B4-BE49-F238E27FC236}">
                <a16:creationId xmlns:a16="http://schemas.microsoft.com/office/drawing/2014/main" id="{3B95EA83-B1E6-3F42-B0DD-DCFFEFF56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483" y="1407701"/>
            <a:ext cx="1085027" cy="766301"/>
          </a:xfrm>
          <a:prstGeom prst="rect">
            <a:avLst/>
          </a:prstGeom>
          <a:noFill/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03D078A2-0C7C-44BD-9B6B-7B645EEB270F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062C5A6F-F063-41F5-B226-DEB0CEFD6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19474F0-EAE9-4C95-870E-3E80B7CD634E}"/>
              </a:ext>
            </a:extLst>
          </p:cNvPr>
          <p:cNvSpPr/>
          <p:nvPr/>
        </p:nvSpPr>
        <p:spPr>
          <a:xfrm>
            <a:off x="-720080" y="3258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Mezőgazdasági Biotechnológiai Kutatóintézet (NAIK MBK)</a:t>
            </a:r>
          </a:p>
        </p:txBody>
      </p:sp>
      <p:pic>
        <p:nvPicPr>
          <p:cNvPr id="3080" name="Picture 8" descr="A magyar föld jövőjéért. A NAIK megalakulása és a Nemzetközi együttmu ködés  és kutatáshasznosítás szerepe a NAIK stratégiájában - PDF Free Download">
            <a:extLst>
              <a:ext uri="{FF2B5EF4-FFF2-40B4-BE49-F238E27FC236}">
                <a16:creationId xmlns:a16="http://schemas.microsoft.com/office/drawing/2014/main" id="{51790D4A-4910-454E-8F1D-936DE862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37" y="2946564"/>
            <a:ext cx="958325" cy="9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>
            <a:extLst>
              <a:ext uri="{FF2B5EF4-FFF2-40B4-BE49-F238E27FC236}">
                <a16:creationId xmlns:a16="http://schemas.microsoft.com/office/drawing/2014/main" id="{0618D162-7DC2-44C1-89AF-5AEB5228AEEC}"/>
              </a:ext>
            </a:extLst>
          </p:cNvPr>
          <p:cNvSpPr/>
          <p:nvPr/>
        </p:nvSpPr>
        <p:spPr>
          <a:xfrm>
            <a:off x="-695639" y="4916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Mezőgazdasági Gépesítési Intézet</a:t>
            </a:r>
          </a:p>
          <a:p>
            <a:pPr algn="r"/>
            <a:r>
              <a:rPr lang="hu-HU" b="1" dirty="0"/>
              <a:t>(NAIK MGI)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4A30B23-2BFC-4B30-8DEF-79CFF175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016" y="4608596"/>
            <a:ext cx="977960" cy="8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6A59F476-CAFF-4560-B39A-E905C371FAD9}"/>
              </a:ext>
            </a:extLst>
          </p:cNvPr>
          <p:cNvSpPr txBox="1"/>
          <p:nvPr/>
        </p:nvSpPr>
        <p:spPr>
          <a:xfrm>
            <a:off x="5297779" y="4639724"/>
            <a:ext cx="370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Ammónia Gáz Emissziós Modell Sertéságazat (AGEM-S)</a:t>
            </a:r>
          </a:p>
          <a:p>
            <a:r>
              <a:rPr lang="hu-HU" dirty="0"/>
              <a:t>Ammóniakibocsátás és telepi nitrogén áramlás becslése</a:t>
            </a:r>
            <a:endParaRPr lang="en-GB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537C857-FF87-4E67-AB4F-9D04DE541FCB}"/>
              </a:ext>
            </a:extLst>
          </p:cNvPr>
          <p:cNvSpPr txBox="1"/>
          <p:nvPr/>
        </p:nvSpPr>
        <p:spPr>
          <a:xfrm>
            <a:off x="5267637" y="2964061"/>
            <a:ext cx="3707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Mézvizsgálat</a:t>
            </a:r>
          </a:p>
          <a:p>
            <a:r>
              <a:rPr lang="hu-HU" dirty="0"/>
              <a:t>Méz </a:t>
            </a:r>
            <a:r>
              <a:rPr lang="hu-HU" dirty="0" err="1"/>
              <a:t>antibiotiokum</a:t>
            </a:r>
            <a:r>
              <a:rPr lang="hu-HU" dirty="0"/>
              <a:t>-tartalmának detektálása</a:t>
            </a:r>
          </a:p>
        </p:txBody>
      </p:sp>
    </p:spTree>
    <p:extLst>
      <p:ext uri="{BB962C8B-B14F-4D97-AF65-F5344CB8AC3E}">
        <p14:creationId xmlns:p14="http://schemas.microsoft.com/office/powerpoint/2010/main" val="384706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1BBCA10-32D9-E448-9FC4-1D84D7EE8EED}"/>
              </a:ext>
            </a:extLst>
          </p:cNvPr>
          <p:cNvCxnSpPr>
            <a:cxnSpLocks/>
          </p:cNvCxnSpPr>
          <p:nvPr/>
        </p:nvCxnSpPr>
        <p:spPr>
          <a:xfrm>
            <a:off x="4572000" y="866156"/>
            <a:ext cx="0" cy="51435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Ellipszis 3">
            <a:extLst>
              <a:ext uri="{FF2B5EF4-FFF2-40B4-BE49-F238E27FC236}">
                <a16:creationId xmlns:a16="http://schemas.microsoft.com/office/drawing/2014/main" id="{8B85C066-F68E-574A-9643-EDBCFFC3CFC1}"/>
              </a:ext>
            </a:extLst>
          </p:cNvPr>
          <p:cNvSpPr/>
          <p:nvPr/>
        </p:nvSpPr>
        <p:spPr>
          <a:xfrm>
            <a:off x="3876361" y="1095214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2E3D148-E328-2741-A8E2-972CED77FE5C}"/>
              </a:ext>
            </a:extLst>
          </p:cNvPr>
          <p:cNvSpPr/>
          <p:nvPr/>
        </p:nvSpPr>
        <p:spPr>
          <a:xfrm>
            <a:off x="3876361" y="4371509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98C26D20-76D2-AE42-BE40-0F8CCAC41457}"/>
              </a:ext>
            </a:extLst>
          </p:cNvPr>
          <p:cNvSpPr/>
          <p:nvPr/>
        </p:nvSpPr>
        <p:spPr>
          <a:xfrm>
            <a:off x="3876361" y="2733362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4DF5203-FF14-CD43-ABB8-2530FA09D440}"/>
              </a:ext>
            </a:extLst>
          </p:cNvPr>
          <p:cNvSpPr txBox="1"/>
          <p:nvPr/>
        </p:nvSpPr>
        <p:spPr>
          <a:xfrm>
            <a:off x="69621" y="3313191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Öntözési és Vízgazdálkodási Kutatóintézet (NAIK ÖVKI)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013E349-5755-4244-BAEA-276E5A0728C0}"/>
              </a:ext>
            </a:extLst>
          </p:cNvPr>
          <p:cNvSpPr txBox="1"/>
          <p:nvPr/>
        </p:nvSpPr>
        <p:spPr>
          <a:xfrm>
            <a:off x="69621" y="4989891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Szőlészeti és Borászati Kutatóintézet (NAIK SZBKI)</a:t>
            </a:r>
          </a:p>
        </p:txBody>
      </p:sp>
      <p:pic>
        <p:nvPicPr>
          <p:cNvPr id="19" name="Picture 2" descr="https://www.naik.hu/sites/default/files/uploads/2017-05/noko_logo.jpg">
            <a:extLst>
              <a:ext uri="{FF2B5EF4-FFF2-40B4-BE49-F238E27FC236}">
                <a16:creationId xmlns:a16="http://schemas.microsoft.com/office/drawing/2014/main" id="{631340CB-6DEF-4E69-B7FF-B69A2C935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4" b="30327"/>
          <a:stretch/>
        </p:blipFill>
        <p:spPr bwMode="auto">
          <a:xfrm>
            <a:off x="3923928" y="1556792"/>
            <a:ext cx="1301923" cy="4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3FD2FC8B-EBFE-42E6-B69C-DF5EF2A204EB}"/>
              </a:ext>
            </a:extLst>
          </p:cNvPr>
          <p:cNvSpPr/>
          <p:nvPr/>
        </p:nvSpPr>
        <p:spPr>
          <a:xfrm>
            <a:off x="-695639" y="18016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Növénytermesztési Önálló</a:t>
            </a:r>
          </a:p>
          <a:p>
            <a:pPr algn="r"/>
            <a:r>
              <a:rPr lang="hu-HU" b="1" dirty="0"/>
              <a:t>Kutatási Osztály (NAIK NÖKO)</a:t>
            </a:r>
          </a:p>
        </p:txBody>
      </p:sp>
      <p:pic>
        <p:nvPicPr>
          <p:cNvPr id="20" name="Picture 2" descr="F:\pptNaikanyagok\Z-Logók\ÖVKI logo .jpg">
            <a:extLst>
              <a:ext uri="{FF2B5EF4-FFF2-40B4-BE49-F238E27FC236}">
                <a16:creationId xmlns:a16="http://schemas.microsoft.com/office/drawing/2014/main" id="{568753D5-C02A-4328-A58C-8FAC7C44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608" y="2942526"/>
            <a:ext cx="972947" cy="972947"/>
          </a:xfrm>
          <a:prstGeom prst="rect">
            <a:avLst/>
          </a:prstGeom>
          <a:noFill/>
        </p:spPr>
      </p:pic>
      <p:pic>
        <p:nvPicPr>
          <p:cNvPr id="21" name="Picture 5" descr="F:\pptNaikanyagok\Z-Logók\SzBKI nagy.JPG">
            <a:extLst>
              <a:ext uri="{FF2B5EF4-FFF2-40B4-BE49-F238E27FC236}">
                <a16:creationId xmlns:a16="http://schemas.microsoft.com/office/drawing/2014/main" id="{0B7C1A99-6EDE-43E5-B2EA-2C5754190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880" y="4604121"/>
            <a:ext cx="891959" cy="982307"/>
          </a:xfrm>
          <a:prstGeom prst="rect">
            <a:avLst/>
          </a:prstGeom>
          <a:noFill/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5390FB29-E641-4C9B-9B54-3C3CD6127DA9}"/>
              </a:ext>
            </a:extLst>
          </p:cNvPr>
          <p:cNvSpPr txBox="1"/>
          <p:nvPr/>
        </p:nvSpPr>
        <p:spPr>
          <a:xfrm>
            <a:off x="5267336" y="4633609"/>
            <a:ext cx="4058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11"/>
            <a:r>
              <a:rPr lang="hu-HU" altLang="hu-HU" b="1" dirty="0">
                <a:latin typeface="+mn-lt"/>
              </a:rPr>
              <a:t>Nyomás alatti vörösbor-erjesztés</a:t>
            </a:r>
          </a:p>
          <a:p>
            <a:pPr marL="1811"/>
            <a:r>
              <a:rPr lang="hu-HU" dirty="0">
                <a:latin typeface="+mn-lt"/>
                <a:cs typeface="Times New Roman" pitchFamily="18" charset="0"/>
              </a:rPr>
              <a:t>Szénsav visszatartása és túlnyomássá alakítása</a:t>
            </a:r>
            <a:endParaRPr lang="hu-HU" altLang="hu-HU" b="1" dirty="0">
              <a:latin typeface="+mn-lt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BF2CBE4-1974-4DCB-BA3F-84D7C9EA6495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98F08382-A3EF-4FCC-B5B0-6DC1279265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B1D77AD-5919-4283-BF11-D2BEE6059B81}"/>
              </a:ext>
            </a:extLst>
          </p:cNvPr>
          <p:cNvSpPr txBox="1"/>
          <p:nvPr/>
        </p:nvSpPr>
        <p:spPr>
          <a:xfrm>
            <a:off x="5267336" y="1190687"/>
            <a:ext cx="371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Alternatív fehérjenövények</a:t>
            </a:r>
          </a:p>
          <a:p>
            <a:r>
              <a:rPr lang="hu-HU" dirty="0"/>
              <a:t>Csillagfürt, lóbab, csicseriborsó, </a:t>
            </a:r>
            <a:r>
              <a:rPr lang="hu-HU" dirty="0" err="1"/>
              <a:t>szegletes</a:t>
            </a:r>
            <a:r>
              <a:rPr lang="hu-HU" dirty="0"/>
              <a:t> lednek termesztés-</a:t>
            </a:r>
          </a:p>
          <a:p>
            <a:r>
              <a:rPr lang="hu-HU" dirty="0"/>
              <a:t>technológiájának fejlesztése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E98472B-4C91-45F1-B051-7ABEE0554355}"/>
              </a:ext>
            </a:extLst>
          </p:cNvPr>
          <p:cNvSpPr txBox="1"/>
          <p:nvPr/>
        </p:nvSpPr>
        <p:spPr>
          <a:xfrm>
            <a:off x="5267336" y="2801135"/>
            <a:ext cx="37071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Öntözésfejlesztés és rizskutatás</a:t>
            </a:r>
          </a:p>
          <a:p>
            <a:pPr>
              <a:spcBef>
                <a:spcPct val="20000"/>
              </a:spcBef>
            </a:pPr>
            <a:r>
              <a:rPr lang="hu-HU" dirty="0">
                <a:solidFill>
                  <a:prstClr val="black"/>
                </a:solidFill>
              </a:rPr>
              <a:t>Mg-i eredetű elfolyóvizek öntözéses hasznosítása; víztakarékos rizstermesztés</a:t>
            </a:r>
          </a:p>
        </p:txBody>
      </p:sp>
    </p:spTree>
    <p:extLst>
      <p:ext uri="{BB962C8B-B14F-4D97-AF65-F5344CB8AC3E}">
        <p14:creationId xmlns:p14="http://schemas.microsoft.com/office/powerpoint/2010/main" val="2420870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1BBCA10-32D9-E448-9FC4-1D84D7EE8EED}"/>
              </a:ext>
            </a:extLst>
          </p:cNvPr>
          <p:cNvCxnSpPr>
            <a:cxnSpLocks/>
            <a:endCxn id="4" idx="4"/>
          </p:cNvCxnSpPr>
          <p:nvPr/>
        </p:nvCxnSpPr>
        <p:spPr>
          <a:xfrm flipH="1">
            <a:off x="4571999" y="866156"/>
            <a:ext cx="4" cy="16203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Ellipszis 3">
            <a:extLst>
              <a:ext uri="{FF2B5EF4-FFF2-40B4-BE49-F238E27FC236}">
                <a16:creationId xmlns:a16="http://schemas.microsoft.com/office/drawing/2014/main" id="{8B85C066-F68E-574A-9643-EDBCFFC3CFC1}"/>
              </a:ext>
            </a:extLst>
          </p:cNvPr>
          <p:cNvSpPr/>
          <p:nvPr/>
        </p:nvSpPr>
        <p:spPr>
          <a:xfrm>
            <a:off x="3876361" y="1095214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8714D0D-74CB-C44B-BF8A-8A43A564344E}"/>
              </a:ext>
            </a:extLst>
          </p:cNvPr>
          <p:cNvSpPr txBox="1"/>
          <p:nvPr/>
        </p:nvSpPr>
        <p:spPr>
          <a:xfrm>
            <a:off x="5277771" y="1328262"/>
            <a:ext cx="386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Paprika és paradicsom nemesítés</a:t>
            </a:r>
          </a:p>
          <a:p>
            <a:r>
              <a:rPr lang="hu-HU" dirty="0"/>
              <a:t>Fajtanemesítés és termesztéstechnológia fejlesztés</a:t>
            </a:r>
            <a:endParaRPr lang="en-GB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2F458AB-2F61-804B-9AFE-1274693213D3}"/>
              </a:ext>
            </a:extLst>
          </p:cNvPr>
          <p:cNvSpPr txBox="1"/>
          <p:nvPr/>
        </p:nvSpPr>
        <p:spPr>
          <a:xfrm>
            <a:off x="69316" y="1654821"/>
            <a:ext cx="3807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Zöldségtermesztési Önálló Kutatási Osztály (NAIK ZÖKO)</a:t>
            </a:r>
          </a:p>
        </p:txBody>
      </p:sp>
      <p:pic>
        <p:nvPicPr>
          <p:cNvPr id="17" name="Kép 16" descr="C:\Documents and Settings\User\Local Settings\Temp\Átmeneti könyvtár (1) - pdftoimage.zip\Z+ľKO log+-\Z+ľKO log+--1.jpg">
            <a:extLst>
              <a:ext uri="{FF2B5EF4-FFF2-40B4-BE49-F238E27FC236}">
                <a16:creationId xmlns:a16="http://schemas.microsoft.com/office/drawing/2014/main" id="{41767EF2-8389-5640-8B04-8F10B9CA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3089" r="4483" b="2260"/>
          <a:stretch/>
        </p:blipFill>
        <p:spPr bwMode="auto">
          <a:xfrm>
            <a:off x="4191000" y="1341985"/>
            <a:ext cx="761996" cy="8977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607E0F1-B7DA-493D-9BE1-C4F97B100EA5}"/>
              </a:ext>
            </a:extLst>
          </p:cNvPr>
          <p:cNvCxnSpPr>
            <a:cxnSpLocks/>
          </p:cNvCxnSpPr>
          <p:nvPr/>
        </p:nvCxnSpPr>
        <p:spPr>
          <a:xfrm>
            <a:off x="4572003" y="3068960"/>
            <a:ext cx="0" cy="33843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>
            <a:extLst>
              <a:ext uri="{FF2B5EF4-FFF2-40B4-BE49-F238E27FC236}">
                <a16:creationId xmlns:a16="http://schemas.microsoft.com/office/drawing/2014/main" id="{05B19DD5-D7EC-4AFE-B3C5-58952DEE8EA8}"/>
              </a:ext>
            </a:extLst>
          </p:cNvPr>
          <p:cNvSpPr/>
          <p:nvPr/>
        </p:nvSpPr>
        <p:spPr>
          <a:xfrm>
            <a:off x="3876359" y="2871602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D5A2A83-6BA1-4475-8D3D-668993BE7B1A}"/>
              </a:ext>
            </a:extLst>
          </p:cNvPr>
          <p:cNvSpPr/>
          <p:nvPr/>
        </p:nvSpPr>
        <p:spPr>
          <a:xfrm>
            <a:off x="-695641" y="3429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Gabonakutató Nonprofit</a:t>
            </a:r>
          </a:p>
          <a:p>
            <a:pPr algn="r"/>
            <a:r>
              <a:rPr lang="hu-HU" b="1" dirty="0"/>
              <a:t>Közhasznú Kft. (GK Szeged Kft.)</a:t>
            </a:r>
          </a:p>
        </p:txBody>
      </p:sp>
      <p:pic>
        <p:nvPicPr>
          <p:cNvPr id="13" name="Picture 5" descr="F:\pptNaikanyagok\Z-Logók\GK_Logo.jpg">
            <a:extLst>
              <a:ext uri="{FF2B5EF4-FFF2-40B4-BE49-F238E27FC236}">
                <a16:creationId xmlns:a16="http://schemas.microsoft.com/office/drawing/2014/main" id="{C6ACAABE-47C6-4099-8AF9-22312EFF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809" y="2975579"/>
            <a:ext cx="544376" cy="1183322"/>
          </a:xfrm>
          <a:prstGeom prst="rect">
            <a:avLst/>
          </a:prstGeom>
          <a:noFill/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EEA1FF5-0B92-4766-8700-76779AAC8563}"/>
              </a:ext>
            </a:extLst>
          </p:cNvPr>
          <p:cNvSpPr txBox="1"/>
          <p:nvPr/>
        </p:nvSpPr>
        <p:spPr>
          <a:xfrm>
            <a:off x="5267635" y="2967075"/>
            <a:ext cx="386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Szántóföldi növénynemesítés</a:t>
            </a:r>
          </a:p>
          <a:p>
            <a:r>
              <a:rPr lang="hu-HU" dirty="0"/>
              <a:t>Kalászos gabonák, kukorica, napraforgó, őszi káposztarepce, szója és cirok nemesítés</a:t>
            </a:r>
            <a:endParaRPr lang="en-GB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D82C9AC-9A74-42A5-ACC5-871BD83D0EF7}"/>
              </a:ext>
            </a:extLst>
          </p:cNvPr>
          <p:cNvSpPr/>
          <p:nvPr/>
        </p:nvSpPr>
        <p:spPr>
          <a:xfrm>
            <a:off x="-695641" y="53907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Magyar Kertészeti Szaporítóanyag Nonprofit Kft. (MKSZN Kft.)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3D4F8632-8509-445C-9953-CC74C415EFA6}"/>
              </a:ext>
            </a:extLst>
          </p:cNvPr>
          <p:cNvSpPr/>
          <p:nvPr/>
        </p:nvSpPr>
        <p:spPr>
          <a:xfrm>
            <a:off x="3858534" y="4814391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2" descr="F:\pptNaikanyagok\Z-Logók\LogoMKSZN (1).jpg">
            <a:extLst>
              <a:ext uri="{FF2B5EF4-FFF2-40B4-BE49-F238E27FC236}">
                <a16:creationId xmlns:a16="http://schemas.microsoft.com/office/drawing/2014/main" id="{3166567E-F4E6-478D-8B8C-73CB39C79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2" t="7794" r="3020" b="7484"/>
          <a:stretch/>
        </p:blipFill>
        <p:spPr bwMode="auto">
          <a:xfrm>
            <a:off x="4055431" y="5049257"/>
            <a:ext cx="997481" cy="921544"/>
          </a:xfrm>
          <a:prstGeom prst="rect">
            <a:avLst/>
          </a:prstGeom>
          <a:noFill/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A858AD80-5C00-4B56-ADE1-C6FFF4EBF13A}"/>
              </a:ext>
            </a:extLst>
          </p:cNvPr>
          <p:cNvSpPr txBox="1"/>
          <p:nvPr/>
        </p:nvSpPr>
        <p:spPr>
          <a:xfrm>
            <a:off x="5271528" y="4909864"/>
            <a:ext cx="382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Gyümölcs szaporítóanyag- előállítás</a:t>
            </a:r>
          </a:p>
          <a:p>
            <a:r>
              <a:rPr lang="hu-HU" dirty="0"/>
              <a:t>Jelenleg 19 faj és 290 fajta szaporítóanyagának előállítása</a:t>
            </a:r>
            <a:endParaRPr lang="en-GB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8D0AAF4-2996-405A-B3F2-AFF64DEE10E1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4A980CF3-06BF-4163-B220-5D55128B4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FE686B28-D4B8-45F0-A069-7AB0332FCA7C}"/>
              </a:ext>
            </a:extLst>
          </p:cNvPr>
          <p:cNvCxnSpPr>
            <a:cxnSpLocks/>
          </p:cNvCxnSpPr>
          <p:nvPr/>
        </p:nvCxnSpPr>
        <p:spPr>
          <a:xfrm>
            <a:off x="2555777" y="2708920"/>
            <a:ext cx="403244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5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607E0F1-B7DA-493D-9BE1-C4F97B100EA5}"/>
              </a:ext>
            </a:extLst>
          </p:cNvPr>
          <p:cNvCxnSpPr>
            <a:cxnSpLocks/>
          </p:cNvCxnSpPr>
          <p:nvPr/>
        </p:nvCxnSpPr>
        <p:spPr>
          <a:xfrm>
            <a:off x="4571997" y="764704"/>
            <a:ext cx="5" cy="35817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>
            <a:extLst>
              <a:ext uri="{FF2B5EF4-FFF2-40B4-BE49-F238E27FC236}">
                <a16:creationId xmlns:a16="http://schemas.microsoft.com/office/drawing/2014/main" id="{05B19DD5-D7EC-4AFE-B3C5-58952DEE8EA8}"/>
              </a:ext>
            </a:extLst>
          </p:cNvPr>
          <p:cNvSpPr/>
          <p:nvPr/>
        </p:nvSpPr>
        <p:spPr>
          <a:xfrm>
            <a:off x="3876359" y="1052736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D5A2A83-6BA1-4475-8D3D-668993BE7B1A}"/>
              </a:ext>
            </a:extLst>
          </p:cNvPr>
          <p:cNvSpPr/>
          <p:nvPr/>
        </p:nvSpPr>
        <p:spPr>
          <a:xfrm>
            <a:off x="-704160" y="16357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Magyar Tejgazdasági Kísérleti</a:t>
            </a:r>
          </a:p>
          <a:p>
            <a:pPr algn="r"/>
            <a:r>
              <a:rPr lang="hu-HU" b="1" dirty="0"/>
              <a:t>Intézet Kft. (MTKI Kft.)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D82C9AC-9A74-42A5-ACC5-871BD83D0EF7}"/>
              </a:ext>
            </a:extLst>
          </p:cNvPr>
          <p:cNvSpPr/>
          <p:nvPr/>
        </p:nvSpPr>
        <p:spPr>
          <a:xfrm>
            <a:off x="-712674" y="36078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b="1" dirty="0"/>
              <a:t>Zöldségtermesztési Kutató</a:t>
            </a:r>
          </a:p>
          <a:p>
            <a:pPr algn="r"/>
            <a:r>
              <a:rPr lang="hu-HU" b="1" dirty="0"/>
              <a:t>Intézet Zrt. (ZKI Zrt.)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3D4F8632-8509-445C-9953-CC74C415EFA6}"/>
              </a:ext>
            </a:extLst>
          </p:cNvPr>
          <p:cNvSpPr/>
          <p:nvPr/>
        </p:nvSpPr>
        <p:spPr>
          <a:xfrm>
            <a:off x="3876359" y="3036107"/>
            <a:ext cx="1391276" cy="13912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B564E2E-16D9-42C3-BE17-3C94CE90A42D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AC9670FD-0EA7-47B7-863D-FC6DB5857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E6E3CAF-9C50-4694-8946-8C29A67BA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20" y="1298546"/>
            <a:ext cx="952153" cy="939239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ED8D42FC-04CA-448C-A750-E367B5D4D5F3}"/>
              </a:ext>
            </a:extLst>
          </p:cNvPr>
          <p:cNvSpPr txBox="1"/>
          <p:nvPr/>
        </p:nvSpPr>
        <p:spPr>
          <a:xfrm>
            <a:off x="5260502" y="1168000"/>
            <a:ext cx="3883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Hideg </a:t>
            </a:r>
            <a:r>
              <a:rPr lang="hu-HU" b="1" dirty="0" err="1"/>
              <a:t>mikroszűrés</a:t>
            </a:r>
            <a:r>
              <a:rPr lang="hu-HU" b="1" dirty="0"/>
              <a:t> </a:t>
            </a:r>
          </a:p>
          <a:p>
            <a:r>
              <a:rPr lang="hu-HU" dirty="0"/>
              <a:t>Kazeinben gazdag koncentrátum jobb mikrobiológiai tulajdonságokkal, gazdaságosabb</a:t>
            </a:r>
            <a:endParaRPr lang="en-GB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4B4AD61-65D2-46B4-8736-94F544E2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462" y="3212976"/>
            <a:ext cx="911070" cy="104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artalom helye 2">
            <a:extLst>
              <a:ext uri="{FF2B5EF4-FFF2-40B4-BE49-F238E27FC236}">
                <a16:creationId xmlns:a16="http://schemas.microsoft.com/office/drawing/2014/main" id="{D1400A89-2B23-402F-B43A-7F6288592E80}"/>
              </a:ext>
            </a:extLst>
          </p:cNvPr>
          <p:cNvSpPr txBox="1">
            <a:spLocks/>
          </p:cNvSpPr>
          <p:nvPr/>
        </p:nvSpPr>
        <p:spPr>
          <a:xfrm>
            <a:off x="0" y="4523307"/>
            <a:ext cx="9144000" cy="233469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4800" dirty="0">
                <a:solidFill>
                  <a:schemeClr val="bg1"/>
                </a:solidFill>
              </a:rPr>
              <a:t>               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4800" dirty="0">
                <a:solidFill>
                  <a:schemeClr val="bg1"/>
                </a:solidFill>
              </a:rPr>
              <a:t>                      </a:t>
            </a:r>
            <a:r>
              <a:rPr lang="hu-HU" dirty="0">
                <a:solidFill>
                  <a:schemeClr val="bg1"/>
                </a:solidFill>
              </a:rPr>
              <a:t>PRODUCING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3600" dirty="0">
                <a:solidFill>
                  <a:schemeClr val="bg1"/>
                </a:solidFill>
              </a:rPr>
              <a:t>MORE</a:t>
            </a:r>
            <a:r>
              <a:rPr lang="hu-HU" sz="2000" dirty="0">
                <a:solidFill>
                  <a:schemeClr val="bg1"/>
                </a:solidFill>
              </a:rPr>
              <a:t> AND </a:t>
            </a:r>
            <a:r>
              <a:rPr lang="hu-HU" sz="4000" dirty="0">
                <a:solidFill>
                  <a:schemeClr val="bg1"/>
                </a:solidFill>
              </a:rPr>
              <a:t>BETTER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2000" dirty="0">
                <a:solidFill>
                  <a:schemeClr val="bg1"/>
                </a:solidFill>
              </a:rPr>
              <a:t>WITH </a:t>
            </a:r>
            <a:r>
              <a:rPr lang="hu-HU" sz="6000" dirty="0">
                <a:solidFill>
                  <a:schemeClr val="bg1"/>
                </a:solidFill>
              </a:rPr>
              <a:t>LESS</a:t>
            </a:r>
            <a:r>
              <a:rPr lang="hu-HU" sz="4800" dirty="0">
                <a:solidFill>
                  <a:schemeClr val="bg1"/>
                </a:solidFill>
              </a:rPr>
              <a:t>!</a:t>
            </a:r>
            <a:endParaRPr lang="hu-HU" sz="2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hu-HU" sz="3200" dirty="0"/>
          </a:p>
        </p:txBody>
      </p:sp>
      <p:sp>
        <p:nvSpPr>
          <p:cNvPr id="27" name="object 1">
            <a:extLst>
              <a:ext uri="{FF2B5EF4-FFF2-40B4-BE49-F238E27FC236}">
                <a16:creationId xmlns:a16="http://schemas.microsoft.com/office/drawing/2014/main" id="{6994ED8B-9842-4D16-A3FD-EAB5B73F0DA7}"/>
              </a:ext>
            </a:extLst>
          </p:cNvPr>
          <p:cNvSpPr>
            <a:spLocks noChangeAspect="1"/>
          </p:cNvSpPr>
          <p:nvPr/>
        </p:nvSpPr>
        <p:spPr>
          <a:xfrm>
            <a:off x="6240554" y="4881825"/>
            <a:ext cx="2982772" cy="1617653"/>
          </a:xfrm>
          <a:prstGeom prst="rect">
            <a:avLst/>
          </a:prstGeom>
          <a:blipFill>
            <a:blip r:embed="rId6" cstate="print"/>
            <a:stretch>
              <a:fillRect t="-20136" b="-18157"/>
            </a:stretch>
          </a:blipFill>
          <a:effectLst>
            <a:softEdge rad="127000"/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1">
            <a:extLst>
              <a:ext uri="{FF2B5EF4-FFF2-40B4-BE49-F238E27FC236}">
                <a16:creationId xmlns:a16="http://schemas.microsoft.com/office/drawing/2014/main" id="{941BD3C7-0573-4C6E-9CA7-FD3A3D7DDE09}"/>
              </a:ext>
            </a:extLst>
          </p:cNvPr>
          <p:cNvSpPr>
            <a:spLocks noChangeAspect="1"/>
          </p:cNvSpPr>
          <p:nvPr/>
        </p:nvSpPr>
        <p:spPr>
          <a:xfrm>
            <a:off x="79326" y="4709770"/>
            <a:ext cx="2988000" cy="1961765"/>
          </a:xfrm>
          <a:prstGeom prst="rect">
            <a:avLst/>
          </a:prstGeom>
          <a:blipFill>
            <a:blip r:embed="rId7" cstate="print"/>
            <a:stretch>
              <a:fillRect l="-74344" t="-150822" r="-67856" b="-25855"/>
            </a:stretch>
          </a:blipFill>
          <a:effectLst>
            <a:softEdge rad="317500"/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1FF35905-C6C4-4864-AEF8-D2DEAC3D547D}"/>
              </a:ext>
            </a:extLst>
          </p:cNvPr>
          <p:cNvSpPr txBox="1"/>
          <p:nvPr/>
        </p:nvSpPr>
        <p:spPr>
          <a:xfrm>
            <a:off x="5260502" y="3131028"/>
            <a:ext cx="3883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Cassius</a:t>
            </a:r>
            <a:r>
              <a:rPr lang="hu-HU" b="1" dirty="0"/>
              <a:t> F1 csemegeuborka</a:t>
            </a:r>
          </a:p>
          <a:p>
            <a:r>
              <a:rPr lang="hu-HU" dirty="0"/>
              <a:t>Magas termőképesség, nagyon jó termésminőség és kiváló stressz-tolerancia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01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D400A68-138D-4EE9-914C-6C9F8CCB2B25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709B006-664C-4ABB-A841-0AE7FF1AE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pic>
        <p:nvPicPr>
          <p:cNvPr id="6" name="Kép 5" descr="A képen beltéri, objektum, világos, fehér látható&#10;&#10;Automatikusan generált leírás">
            <a:extLst>
              <a:ext uri="{FF2B5EF4-FFF2-40B4-BE49-F238E27FC236}">
                <a16:creationId xmlns:a16="http://schemas.microsoft.com/office/drawing/2014/main" id="{F96FBF93-89D2-4289-BABE-347BAECB9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220" r="4291"/>
          <a:stretch/>
        </p:blipFill>
        <p:spPr>
          <a:xfrm rot="10800000">
            <a:off x="28364" y="1268760"/>
            <a:ext cx="3490722" cy="514349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F558129-FA52-4CF7-B308-33D5A5D9DEB3}"/>
              </a:ext>
            </a:extLst>
          </p:cNvPr>
          <p:cNvSpPr txBox="1"/>
          <p:nvPr/>
        </p:nvSpPr>
        <p:spPr>
          <a:xfrm>
            <a:off x="3131840" y="456870"/>
            <a:ext cx="5498924" cy="1627322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hu-HU" sz="5400" b="1" dirty="0">
                <a:latin typeface="+mj-lt"/>
                <a:ea typeface="+mj-ea"/>
                <a:cs typeface="+mj-cs"/>
              </a:rPr>
              <a:t>Köszönöm megtisztelő figyelmüket!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Top five technology innovations in agriculture">
            <a:extLst>
              <a:ext uri="{FF2B5EF4-FFF2-40B4-BE49-F238E27FC236}">
                <a16:creationId xmlns:a16="http://schemas.microsoft.com/office/drawing/2014/main" id="{2BAC446D-88D0-4918-9499-0458E9DF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42" y="5149373"/>
            <a:ext cx="2857500" cy="16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gricultural Innovation, Technology Key to Poverty Reduction in Developing  Countries">
            <a:extLst>
              <a:ext uri="{FF2B5EF4-FFF2-40B4-BE49-F238E27FC236}">
                <a16:creationId xmlns:a16="http://schemas.microsoft.com/office/drawing/2014/main" id="{B5704C9C-6686-45C5-83CB-642CCF3A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68" y="4365104"/>
            <a:ext cx="2900169" cy="13003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e Future of Agricultural Innovation: How Agxio is Changing Crop Farming  For The Better | Business &amp; Corporate News">
            <a:extLst>
              <a:ext uri="{FF2B5EF4-FFF2-40B4-BE49-F238E27FC236}">
                <a16:creationId xmlns:a16="http://schemas.microsoft.com/office/drawing/2014/main" id="{818CE9D5-9A8A-4123-BA01-08E99A1C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42" y="3267306"/>
            <a:ext cx="2632500" cy="16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uture Trends in Animal Husbandry: Precision Livestock Farming_Shenzhen  Jimi IoT Co., Ltd.">
            <a:extLst>
              <a:ext uri="{FF2B5EF4-FFF2-40B4-BE49-F238E27FC236}">
                <a16:creationId xmlns:a16="http://schemas.microsoft.com/office/drawing/2014/main" id="{16B1EA86-F173-46C0-B51B-8EE8D777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37" y="2240306"/>
            <a:ext cx="2844800" cy="16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ew Database is a Portal to the World of Agricultural Innovation – Food Tank">
            <a:extLst>
              <a:ext uri="{FF2B5EF4-FFF2-40B4-BE49-F238E27FC236}">
                <a16:creationId xmlns:a16="http://schemas.microsoft.com/office/drawing/2014/main" id="{A2A8C432-FCEF-4B06-9A92-4CD41E2E4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91" y="1385239"/>
            <a:ext cx="2700001" cy="16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3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34BA3441-BB5E-9C4E-8424-1DD606CCD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94862" y="1165820"/>
            <a:ext cx="7749138" cy="51435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12679E-DFB0-1145-B9A1-1B004F53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67686"/>
            <a:ext cx="4131898" cy="4739767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8000" dirty="0"/>
              <a:t>"Az innováció alapvető fontosságú a családi gazdálkodók támogatásában, a vidéki térségek újjáélesztésében, a fiatalok számára vonzó munkalehetőségek megteremtésében, a jólét eljuttatásában a közösségek egészébe és a kívánt, éhínség nélküli világ elérésében."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8000" b="1" dirty="0"/>
              <a:t>José </a:t>
            </a:r>
            <a:r>
              <a:rPr lang="hu-HU" sz="8000" b="1" dirty="0" err="1"/>
              <a:t>Graziano</a:t>
            </a:r>
            <a:r>
              <a:rPr lang="hu-HU" sz="8000" b="1" dirty="0"/>
              <a:t> da Silva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8000" dirty="0"/>
              <a:t>(FAO főigazgató, 2015-19)</a:t>
            </a:r>
            <a:endParaRPr lang="hu-HU" dirty="0">
              <a:effectLst/>
            </a:endParaRPr>
          </a:p>
        </p:txBody>
      </p:sp>
      <p:sp>
        <p:nvSpPr>
          <p:cNvPr id="4" name="Szövegdoboz 4">
            <a:extLst>
              <a:ext uri="{FF2B5EF4-FFF2-40B4-BE49-F238E27FC236}">
                <a16:creationId xmlns:a16="http://schemas.microsoft.com/office/drawing/2014/main" id="{BEB5A82C-36C8-475E-88DC-CCB8D498AC0D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D9A6093-2AC2-4548-8108-AFF6F5F2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7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52816EE-55EC-0845-B0C1-EEBC2BCD3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044351"/>
              </p:ext>
            </p:extLst>
          </p:nvPr>
        </p:nvGraphicFramePr>
        <p:xfrm>
          <a:off x="3568485" y="983659"/>
          <a:ext cx="5575515" cy="489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E7B9A8B1-2DFE-9A4D-9D52-40E3FADFB7D1}"/>
              </a:ext>
            </a:extLst>
          </p:cNvPr>
          <p:cNvSpPr txBox="1"/>
          <p:nvPr/>
        </p:nvSpPr>
        <p:spPr>
          <a:xfrm>
            <a:off x="224725" y="1940054"/>
            <a:ext cx="3645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dirty="0"/>
              <a:t>Az a technológia, gyakorlat vagy terménykezelés, amely növeli a terméshozamot és a jövedelmezőséget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u-HU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dirty="0"/>
              <a:t>Továbbfejlesztett vagy magas szintű termelési eljárások, amelyek a termelés minőségi és mennyiségi javítására szolgálnak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u-HU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u-HU" dirty="0"/>
              <a:t>Új ötlet, folyamat, eszköz vagy megoldás az egészséges és fenntartható mezőgazdaság elősegítésére, amely egy adott környezethez igazodik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3389137-B2D2-914E-8188-060D85DA3BF2}"/>
              </a:ext>
            </a:extLst>
          </p:cNvPr>
          <p:cNvSpPr txBox="1"/>
          <p:nvPr/>
        </p:nvSpPr>
        <p:spPr>
          <a:xfrm>
            <a:off x="611560" y="983658"/>
            <a:ext cx="455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mezőgazdasági innováció definíciója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5717A2B-A5F0-4623-8D58-440A128E61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6" name="Szövegdoboz 4">
            <a:extLst>
              <a:ext uri="{FF2B5EF4-FFF2-40B4-BE49-F238E27FC236}">
                <a16:creationId xmlns:a16="http://schemas.microsoft.com/office/drawing/2014/main" id="{B4A5EBC2-E814-4539-B0DA-410ABC123BD1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</p:spTree>
    <p:extLst>
      <p:ext uri="{BB962C8B-B14F-4D97-AF65-F5344CB8AC3E}">
        <p14:creationId xmlns:p14="http://schemas.microsoft.com/office/powerpoint/2010/main" val="103284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>
            <a:extLst>
              <a:ext uri="{FF2B5EF4-FFF2-40B4-BE49-F238E27FC236}">
                <a16:creationId xmlns:a16="http://schemas.microsoft.com/office/drawing/2014/main" id="{ECF96C95-0FCC-7B44-A2BB-4B26F0B43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011" y="1268760"/>
            <a:ext cx="5532894" cy="12740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700" dirty="0"/>
              <a:t>Cél: Növelnünk kell az innováció ütemét a 21. század kihívásainak leküzdése érdekében.</a:t>
            </a:r>
          </a:p>
        </p:txBody>
      </p:sp>
      <p:pic>
        <p:nvPicPr>
          <p:cNvPr id="9" name="Kép 8" descr="A képen kerék látható&#10;&#10;Automatikusan generált leírás">
            <a:extLst>
              <a:ext uri="{FF2B5EF4-FFF2-40B4-BE49-F238E27FC236}">
                <a16:creationId xmlns:a16="http://schemas.microsoft.com/office/drawing/2014/main" id="{E24FB687-D507-D348-A9DD-436771E4A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553"/>
          <a:stretch/>
        </p:blipFill>
        <p:spPr>
          <a:xfrm>
            <a:off x="3312226" y="3404077"/>
            <a:ext cx="5831774" cy="348130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35E9607-1C32-2B4D-8AC8-1DCA4FCE7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3213114"/>
              </p:ext>
            </p:extLst>
          </p:nvPr>
        </p:nvGraphicFramePr>
        <p:xfrm>
          <a:off x="-1549835" y="1171829"/>
          <a:ext cx="6121835" cy="348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C6C39901-F837-4B18-BBAE-EBA5B1447A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6" name="Szövegdoboz 4">
            <a:extLst>
              <a:ext uri="{FF2B5EF4-FFF2-40B4-BE49-F238E27FC236}">
                <a16:creationId xmlns:a16="http://schemas.microsoft.com/office/drawing/2014/main" id="{D4C166F8-B4F0-426C-8A4C-4F8455C48FC4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8" name="Picture 2" descr="Five Things You Need to Know About Agricultural Innovation &amp; Intellectual  Property | CropLife International">
            <a:extLst>
              <a:ext uri="{FF2B5EF4-FFF2-40B4-BE49-F238E27FC236}">
                <a16:creationId xmlns:a16="http://schemas.microsoft.com/office/drawing/2014/main" id="{073C5E5D-63F4-4ACB-9D8B-EF0C38E3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71"/>
            <a:ext cx="3312226" cy="16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74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E57DE2-BC10-2D4E-A0F2-FA1432B8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636" y="935154"/>
            <a:ext cx="6552728" cy="1629750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1800" b="1" dirty="0"/>
              <a:t>A 2030-</a:t>
            </a:r>
            <a:r>
              <a:rPr lang="hu-HU" sz="1800" b="1" dirty="0" err="1"/>
              <a:t>as</a:t>
            </a:r>
            <a:r>
              <a:rPr lang="hu-HU" sz="1800" b="1" dirty="0"/>
              <a:t> célok és kötelezettségek</a:t>
            </a:r>
            <a:r>
              <a:rPr lang="en-GB" sz="1800" b="1" dirty="0"/>
              <a:t> </a:t>
            </a:r>
            <a:r>
              <a:rPr lang="en-GB" sz="1800" b="1" dirty="0" err="1"/>
              <a:t>kifejezetten</a:t>
            </a:r>
            <a:r>
              <a:rPr lang="en-GB" sz="1800" b="1" dirty="0"/>
              <a:t> </a:t>
            </a:r>
            <a:r>
              <a:rPr lang="en-GB" sz="1800" b="1" dirty="0" err="1"/>
              <a:t>az</a:t>
            </a:r>
            <a:r>
              <a:rPr lang="en-GB" sz="1800" b="1" dirty="0"/>
              <a:t> </a:t>
            </a:r>
            <a:r>
              <a:rPr lang="en-GB" sz="1800" b="1" dirty="0" err="1"/>
              <a:t>innovációt</a:t>
            </a:r>
            <a:r>
              <a:rPr lang="hu-HU" sz="1800" b="1" dirty="0"/>
              <a:t>,</a:t>
            </a:r>
            <a:r>
              <a:rPr lang="en-GB" sz="1800" b="1" dirty="0"/>
              <a:t> mint a </a:t>
            </a:r>
            <a:r>
              <a:rPr lang="en-GB" sz="1800" b="1" dirty="0" err="1"/>
              <a:t>megvalósítás</a:t>
            </a:r>
            <a:r>
              <a:rPr lang="en-GB" sz="1800" b="1" dirty="0"/>
              <a:t> </a:t>
            </a:r>
            <a:r>
              <a:rPr lang="en-GB" sz="1800" b="1" dirty="0" err="1"/>
              <a:t>kritikus</a:t>
            </a:r>
            <a:r>
              <a:rPr lang="en-GB" sz="1800" b="1" dirty="0"/>
              <a:t> </a:t>
            </a:r>
            <a:r>
              <a:rPr lang="en-GB" sz="1800" b="1" dirty="0" err="1"/>
              <a:t>eszközét</a:t>
            </a:r>
            <a:r>
              <a:rPr lang="en-GB" sz="1800" b="1" dirty="0"/>
              <a:t> </a:t>
            </a:r>
            <a:r>
              <a:rPr lang="en-GB" sz="1800" b="1" dirty="0" err="1"/>
              <a:t>említi</a:t>
            </a:r>
            <a:r>
              <a:rPr lang="hu-HU" sz="1800" b="1" dirty="0"/>
              <a:t>k</a:t>
            </a:r>
            <a:r>
              <a:rPr lang="en-GB" sz="1800" b="1" dirty="0"/>
              <a:t>, </a:t>
            </a:r>
            <a:r>
              <a:rPr lang="en-GB" sz="1800" b="1" dirty="0" err="1"/>
              <a:t>elismerve</a:t>
            </a:r>
            <a:r>
              <a:rPr lang="en-GB" sz="1800" b="1" dirty="0"/>
              <a:t> </a:t>
            </a:r>
            <a:r>
              <a:rPr lang="en-GB" sz="1800" b="1" dirty="0" err="1"/>
              <a:t>annak</a:t>
            </a:r>
            <a:r>
              <a:rPr lang="en-GB" sz="1800" b="1" dirty="0"/>
              <a:t> </a:t>
            </a:r>
            <a:r>
              <a:rPr lang="en-GB" sz="1800" b="1" dirty="0" err="1"/>
              <a:t>szerepét</a:t>
            </a:r>
            <a:r>
              <a:rPr lang="en-GB" sz="1800" b="1" dirty="0"/>
              <a:t> a </a:t>
            </a:r>
            <a:r>
              <a:rPr lang="en-GB" sz="1800" b="1" dirty="0" err="1"/>
              <a:t>fenntartható</a:t>
            </a:r>
            <a:r>
              <a:rPr lang="en-GB" sz="1800" b="1" dirty="0"/>
              <a:t> </a:t>
            </a:r>
            <a:r>
              <a:rPr lang="en-GB" sz="1800" b="1" dirty="0" err="1"/>
              <a:t>fejlődési</a:t>
            </a:r>
            <a:r>
              <a:rPr lang="en-GB" sz="1800" b="1" dirty="0"/>
              <a:t> </a:t>
            </a:r>
            <a:r>
              <a:rPr lang="en-GB" sz="1800" b="1" dirty="0" err="1"/>
              <a:t>célok</a:t>
            </a:r>
            <a:r>
              <a:rPr lang="en-GB" sz="1800" b="1" dirty="0"/>
              <a:t> (SDG) </a:t>
            </a:r>
            <a:r>
              <a:rPr lang="en-GB" sz="1800" b="1" dirty="0" err="1"/>
              <a:t>elérésének</a:t>
            </a:r>
            <a:r>
              <a:rPr lang="en-GB" sz="1800" b="1" dirty="0"/>
              <a:t> </a:t>
            </a:r>
            <a:r>
              <a:rPr lang="en-GB" sz="1800" b="1" dirty="0" err="1"/>
              <a:t>felgyorsításában</a:t>
            </a:r>
            <a:r>
              <a:rPr lang="en-GB" sz="1800" b="1" dirty="0"/>
              <a:t>.</a:t>
            </a:r>
          </a:p>
          <a:p>
            <a:endParaRPr lang="en-GB" sz="1600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C4C7A8-A5F7-9C4D-86F9-E6508D939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112036"/>
              </p:ext>
            </p:extLst>
          </p:nvPr>
        </p:nvGraphicFramePr>
        <p:xfrm>
          <a:off x="604205" y="2420099"/>
          <a:ext cx="7935591" cy="4177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D99BC75F-5153-4905-85D6-6DD4684FDE18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EC27D76-E5AB-44C1-AB57-157A77AFB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7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1DB5F39-D8F4-4997-B0A0-9CB7C7F72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6EBB3A1-7EDA-4AEA-BBD2-AE350D3A5B26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268F436C-2F56-4CC9-A6D2-9956D6E36E93}"/>
              </a:ext>
            </a:extLst>
          </p:cNvPr>
          <p:cNvSpPr txBox="1">
            <a:spLocks/>
          </p:cNvSpPr>
          <p:nvPr/>
        </p:nvSpPr>
        <p:spPr>
          <a:xfrm>
            <a:off x="431540" y="1545456"/>
            <a:ext cx="828092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sz="6000" b="1" dirty="0">
                <a:latin typeface="Calibri" panose="020F0502020204030204" pitchFamily="34" charset="0"/>
                <a:cs typeface="Calibri" panose="020F0502020204030204" pitchFamily="34" charset="0"/>
              </a:rPr>
              <a:t>Agrárinnovációs irányok a világban</a:t>
            </a:r>
            <a:endParaRPr lang="hu-H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mart Agriculture Is Your New Cash Cow (Cipher Xi) Pic 1 – Huawei BLOG">
            <a:extLst>
              <a:ext uri="{FF2B5EF4-FFF2-40B4-BE49-F238E27FC236}">
                <a16:creationId xmlns:a16="http://schemas.microsoft.com/office/drawing/2014/main" id="{95B732B7-F0C9-4232-8E1A-2B43F29E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2540"/>
            <a:ext cx="5012049" cy="28192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1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kültéri, növény, fű, ülő látható&#10;&#10;Automatikusan generált leírás">
            <a:extLst>
              <a:ext uri="{FF2B5EF4-FFF2-40B4-BE49-F238E27FC236}">
                <a16:creationId xmlns:a16="http://schemas.microsoft.com/office/drawing/2014/main" id="{504D3FAD-9B50-3D43-82CD-49B817451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65" r="14748" b="-1"/>
          <a:stretch/>
        </p:blipFill>
        <p:spPr>
          <a:xfrm>
            <a:off x="5029936" y="3399392"/>
            <a:ext cx="4114064" cy="3457852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Kép 4" descr="A képen tehén, beltéri, épület, nyáj látható&#10;&#10;Automatikusan generált leírás">
            <a:extLst>
              <a:ext uri="{FF2B5EF4-FFF2-40B4-BE49-F238E27FC236}">
                <a16:creationId xmlns:a16="http://schemas.microsoft.com/office/drawing/2014/main" id="{8A2AF82A-6803-894A-8934-DAD455986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594" r="-1" b="6775"/>
          <a:stretch/>
        </p:blipFill>
        <p:spPr>
          <a:xfrm>
            <a:off x="5732348" y="656614"/>
            <a:ext cx="3411650" cy="1960775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C9D9D02-A5E9-BF47-96D8-CC009AC7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7" y="1042318"/>
            <a:ext cx="5407914" cy="1090538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rgbClr val="000000"/>
                </a:solidFill>
              </a:rPr>
              <a:t>Mesterséges Intelligencia (AI)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423188-275C-7948-ABAA-FD9D680FB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314025"/>
            <a:ext cx="4824536" cy="4715375"/>
          </a:xfrm>
        </p:spPr>
        <p:txBody>
          <a:bodyPr anchor="ctr">
            <a:normAutofit/>
          </a:bodyPr>
          <a:lstStyle/>
          <a:p>
            <a:r>
              <a:rPr lang="hu-HU" sz="2000" dirty="0">
                <a:solidFill>
                  <a:srgbClr val="000000"/>
                </a:solidFill>
              </a:rPr>
              <a:t>Mesterséges intelligencia az állattartásban. </a:t>
            </a:r>
          </a:p>
          <a:p>
            <a:pPr marL="0" indent="0">
              <a:buNone/>
            </a:pPr>
            <a:r>
              <a:rPr lang="hu-HU" sz="2000" dirty="0">
                <a:solidFill>
                  <a:srgbClr val="000000"/>
                </a:solidFill>
              </a:rPr>
              <a:t>	A tejelő szarvasmarhák 24 órás 	megfigyelése Az M.I. 	algoritmusok segítségével 	</a:t>
            </a:r>
            <a:r>
              <a:rPr lang="hu-HU" sz="2000" dirty="0" err="1">
                <a:solidFill>
                  <a:srgbClr val="000000"/>
                </a:solidFill>
              </a:rPr>
              <a:t>monitoringozza</a:t>
            </a:r>
            <a:r>
              <a:rPr lang="hu-HU" sz="2000" dirty="0">
                <a:solidFill>
                  <a:srgbClr val="000000"/>
                </a:solidFill>
              </a:rPr>
              <a:t> egyenként az 	állatok mindennapi viselkedését 	(táplálkozással töltött órák száma, 	fekvéssel eltöltött órák száma, stb.).</a:t>
            </a:r>
          </a:p>
          <a:p>
            <a:r>
              <a:rPr lang="hu-HU" sz="2000" dirty="0">
                <a:solidFill>
                  <a:srgbClr val="000000"/>
                </a:solidFill>
              </a:rPr>
              <a:t>Mesterséges intelligenciával vezérelt termesztőberendezések.</a:t>
            </a:r>
          </a:p>
          <a:p>
            <a:pPr marL="0" indent="0">
              <a:buNone/>
            </a:pPr>
            <a:r>
              <a:rPr lang="hu-HU" sz="2000" dirty="0">
                <a:solidFill>
                  <a:srgbClr val="000000"/>
                </a:solidFill>
              </a:rPr>
              <a:t>	Gépi tanulás segítségével a 	növények igényeihez jobban 	illeszkedő mesterséges környezeti	feltételek megteremtése. </a:t>
            </a:r>
          </a:p>
          <a:p>
            <a:endParaRPr lang="hu-HU" sz="2000" dirty="0">
              <a:solidFill>
                <a:srgbClr val="00000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CBC87CA-5CF2-4148-B506-345B1EA20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67243CC-E83D-4610-97F1-39F47A8CE464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1EB6F32F-512F-45D7-AE6A-783F5F5DEEBA}"/>
              </a:ext>
            </a:extLst>
          </p:cNvPr>
          <p:cNvSpPr/>
          <p:nvPr/>
        </p:nvSpPr>
        <p:spPr>
          <a:xfrm>
            <a:off x="827584" y="2852936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695A6D92-0FC9-4071-B4EA-206B59E744C5}"/>
              </a:ext>
            </a:extLst>
          </p:cNvPr>
          <p:cNvSpPr/>
          <p:nvPr/>
        </p:nvSpPr>
        <p:spPr>
          <a:xfrm>
            <a:off x="827583" y="5589240"/>
            <a:ext cx="235259" cy="32815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279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188984C-FFB1-4F59-B943-4DA03D75F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0D04C43-4344-4D38-929C-C02E05C278B8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BCDA722C-EC32-4248-BF40-8CC8C997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6" y="1268760"/>
            <a:ext cx="4472308" cy="983748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rgbClr val="000000"/>
                </a:solidFill>
              </a:rPr>
              <a:t>Drónok, robotok (méhek)</a:t>
            </a:r>
          </a:p>
        </p:txBody>
      </p:sp>
      <p:pic>
        <p:nvPicPr>
          <p:cNvPr id="7" name="Picture 4" descr="Agricultural Innovation, Technology Key to Poverty Reduction in Developing  Countries">
            <a:extLst>
              <a:ext uri="{FF2B5EF4-FFF2-40B4-BE49-F238E27FC236}">
                <a16:creationId xmlns:a16="http://schemas.microsoft.com/office/drawing/2014/main" id="{2BB3E221-3577-40C4-B14B-0A92CB10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59" y="1196752"/>
            <a:ext cx="2900169" cy="13003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ive technology innovations in agriculture">
            <a:extLst>
              <a:ext uri="{FF2B5EF4-FFF2-40B4-BE49-F238E27FC236}">
                <a16:creationId xmlns:a16="http://schemas.microsoft.com/office/drawing/2014/main" id="{ADC76F53-61F1-46BD-AB43-61B63961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27" y="3489522"/>
            <a:ext cx="2857500" cy="1600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Challenges of Spraying by Drone | Sprayers 101">
            <a:extLst>
              <a:ext uri="{FF2B5EF4-FFF2-40B4-BE49-F238E27FC236}">
                <a16:creationId xmlns:a16="http://schemas.microsoft.com/office/drawing/2014/main" id="{DBF96DA4-3A40-4A60-B460-EADEAA29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28" y="2250505"/>
            <a:ext cx="2861060" cy="17747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ientists Developing Robot Bees to Pollinate Crops as Bee Populations  Decline | DigiLyfe | Technology and The Digital Lifestyle!">
            <a:extLst>
              <a:ext uri="{FF2B5EF4-FFF2-40B4-BE49-F238E27FC236}">
                <a16:creationId xmlns:a16="http://schemas.microsoft.com/office/drawing/2014/main" id="{94041177-CD29-43B0-8294-C7A3E848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27" y="4842389"/>
            <a:ext cx="2826801" cy="14863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5AF0988-78C5-49D3-A376-5924642F6461}"/>
              </a:ext>
            </a:extLst>
          </p:cNvPr>
          <p:cNvSpPr txBox="1"/>
          <p:nvPr/>
        </p:nvSpPr>
        <p:spPr>
          <a:xfrm>
            <a:off x="683568" y="2564904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Felvételezés (távérzékelés, terepi mintagyűjtés)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Agrotechnikai beavatkozás (tápanyag-kijuttatás, növényvédelem)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Betakarítás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Szállítás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Automatizálás (M.I. és </a:t>
            </a:r>
            <a:r>
              <a:rPr lang="hu-HU" sz="2400" dirty="0" err="1">
                <a:latin typeface="+mn-lt"/>
              </a:rPr>
              <a:t>IoT</a:t>
            </a:r>
            <a:r>
              <a:rPr lang="hu-HU" sz="2400" dirty="0">
                <a:latin typeface="+mn-lt"/>
              </a:rPr>
              <a:t>)</a:t>
            </a:r>
          </a:p>
          <a:p>
            <a:endParaRPr lang="hu-HU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+mn-lt"/>
              </a:rPr>
              <a:t>Speciális feladatok (megporzás) „Robotméhek”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070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D6078505-28A7-4882-A703-A62299130ACA}"/>
              </a:ext>
            </a:extLst>
          </p:cNvPr>
          <p:cNvSpPr/>
          <p:nvPr/>
        </p:nvSpPr>
        <p:spPr>
          <a:xfrm>
            <a:off x="0" y="1988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n-lt"/>
              </a:rPr>
              <a:t>Az élelmiszer eredetének </a:t>
            </a:r>
            <a:r>
              <a:rPr lang="hu-HU" sz="2000" dirty="0" err="1">
                <a:latin typeface="+mn-lt"/>
              </a:rPr>
              <a:t>nyomonkövetése</a:t>
            </a:r>
            <a:r>
              <a:rPr lang="hu-HU" sz="2000" dirty="0">
                <a:latin typeface="+mn-lt"/>
              </a:rPr>
              <a:t> (alapanyag, takarmány, </a:t>
            </a:r>
            <a:r>
              <a:rPr lang="hu-HU" sz="2000" dirty="0" err="1">
                <a:latin typeface="+mn-lt"/>
              </a:rPr>
              <a:t>tartástech</a:t>
            </a:r>
            <a:r>
              <a:rPr lang="hu-HU" sz="2000" dirty="0">
                <a:latin typeface="+mn-lt"/>
              </a:rPr>
              <a:t>., stb.)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n-lt"/>
              </a:rPr>
              <a:t>Útvonalkövetés (szállítás, tárolás, kezelés, stb.)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n-lt"/>
              </a:rPr>
              <a:t>A nyersanyag hamisításának megakadályozása (minőségellenőrzés)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n-lt"/>
              </a:rPr>
              <a:t>Okos szerződések (</a:t>
            </a:r>
            <a:r>
              <a:rPr lang="hu-HU" sz="2000" dirty="0" err="1">
                <a:latin typeface="+mn-lt"/>
              </a:rPr>
              <a:t>IoT</a:t>
            </a:r>
            <a:r>
              <a:rPr lang="hu-HU" sz="2000" dirty="0"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+mn-lt"/>
            </a:endParaRPr>
          </a:p>
          <a:p>
            <a:r>
              <a:rPr lang="hu-HU" sz="2000" dirty="0">
                <a:latin typeface="+mn-lt"/>
              </a:rPr>
              <a:t>	Ennek eredményeként minden összegyűjtött adat a blokkláncban tárolt.</a:t>
            </a:r>
          </a:p>
          <a:p>
            <a:r>
              <a:rPr lang="hu-HU" sz="2000" dirty="0">
                <a:latin typeface="+mn-lt"/>
              </a:rPr>
              <a:t>	Ezt követően ezek az információk elérhetőek lehetnek az ügyfelek részére.</a:t>
            </a:r>
          </a:p>
          <a:p>
            <a:r>
              <a:rPr lang="hu-HU" sz="2000" dirty="0">
                <a:latin typeface="+mn-lt"/>
              </a:rPr>
              <a:t>	Az összes folyamat automatizált, nincs lehetőség megváltoztatni az adatokat.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8CFCF8D-711A-4849-BAF2-C4B596B2D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5420" cy="864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66279B8-F14A-4EBA-AB59-2ED7011A65D1}"/>
              </a:ext>
            </a:extLst>
          </p:cNvPr>
          <p:cNvSpPr txBox="1"/>
          <p:nvPr/>
        </p:nvSpPr>
        <p:spPr>
          <a:xfrm>
            <a:off x="5364088" y="2"/>
            <a:ext cx="377991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3600" b="1" dirty="0">
                <a:solidFill>
                  <a:prstClr val="white"/>
                </a:solidFill>
                <a:latin typeface="Bahnschrift Light Condensed" panose="020B0502040204020203" pitchFamily="34" charset="0"/>
              </a:rPr>
              <a:t>A magyar föld jövőjéért 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65FB4E45-EDEA-4053-8361-87C485DA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6" y="980728"/>
            <a:ext cx="4472308" cy="983748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rgbClr val="000000"/>
                </a:solidFill>
              </a:rPr>
              <a:t>„</a:t>
            </a:r>
            <a:r>
              <a:rPr lang="hu-HU" sz="4000" b="1" dirty="0" err="1">
                <a:solidFill>
                  <a:srgbClr val="000000"/>
                </a:solidFill>
              </a:rPr>
              <a:t>Blockchain</a:t>
            </a:r>
            <a:r>
              <a:rPr lang="hu-HU" sz="4000" b="1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418E961C-991A-4603-A442-C0E5526C7A8D}"/>
              </a:ext>
            </a:extLst>
          </p:cNvPr>
          <p:cNvSpPr/>
          <p:nvPr/>
        </p:nvSpPr>
        <p:spPr>
          <a:xfrm>
            <a:off x="342022" y="3789040"/>
            <a:ext cx="511868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olyamatábra: Előkészítés 8">
            <a:extLst>
              <a:ext uri="{FF2B5EF4-FFF2-40B4-BE49-F238E27FC236}">
                <a16:creationId xmlns:a16="http://schemas.microsoft.com/office/drawing/2014/main" id="{9309D74B-D2C3-431D-AD58-640EFBEBE327}"/>
              </a:ext>
            </a:extLst>
          </p:cNvPr>
          <p:cNvSpPr/>
          <p:nvPr/>
        </p:nvSpPr>
        <p:spPr>
          <a:xfrm>
            <a:off x="138073" y="5183470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olyamatábra: Előkészítés 9">
            <a:extLst>
              <a:ext uri="{FF2B5EF4-FFF2-40B4-BE49-F238E27FC236}">
                <a16:creationId xmlns:a16="http://schemas.microsoft.com/office/drawing/2014/main" id="{0CFF2DCE-53D3-4B77-87CB-7446F53A5AF0}"/>
              </a:ext>
            </a:extLst>
          </p:cNvPr>
          <p:cNvSpPr/>
          <p:nvPr/>
        </p:nvSpPr>
        <p:spPr>
          <a:xfrm>
            <a:off x="1780079" y="4698343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olyamatábra: Előkészítés 10">
            <a:extLst>
              <a:ext uri="{FF2B5EF4-FFF2-40B4-BE49-F238E27FC236}">
                <a16:creationId xmlns:a16="http://schemas.microsoft.com/office/drawing/2014/main" id="{FBAF7BE0-B2D4-45C5-B732-03E92A194146}"/>
              </a:ext>
            </a:extLst>
          </p:cNvPr>
          <p:cNvSpPr/>
          <p:nvPr/>
        </p:nvSpPr>
        <p:spPr>
          <a:xfrm>
            <a:off x="1780079" y="5664610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olyamatábra: Előkészítés 11">
            <a:extLst>
              <a:ext uri="{FF2B5EF4-FFF2-40B4-BE49-F238E27FC236}">
                <a16:creationId xmlns:a16="http://schemas.microsoft.com/office/drawing/2014/main" id="{F378D553-D882-4FCB-9385-15A51090D9B8}"/>
              </a:ext>
            </a:extLst>
          </p:cNvPr>
          <p:cNvSpPr/>
          <p:nvPr/>
        </p:nvSpPr>
        <p:spPr>
          <a:xfrm>
            <a:off x="6310107" y="4698343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olyamatábra: Előkészítés 12">
            <a:extLst>
              <a:ext uri="{FF2B5EF4-FFF2-40B4-BE49-F238E27FC236}">
                <a16:creationId xmlns:a16="http://schemas.microsoft.com/office/drawing/2014/main" id="{95952A38-EE25-4D15-8253-14B3FAAAEBF6}"/>
              </a:ext>
            </a:extLst>
          </p:cNvPr>
          <p:cNvSpPr/>
          <p:nvPr/>
        </p:nvSpPr>
        <p:spPr>
          <a:xfrm>
            <a:off x="6310107" y="5664610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olyamatábra: Előkészítés 13">
            <a:extLst>
              <a:ext uri="{FF2B5EF4-FFF2-40B4-BE49-F238E27FC236}">
                <a16:creationId xmlns:a16="http://schemas.microsoft.com/office/drawing/2014/main" id="{3E18C085-B5E7-47C3-BB5A-E744B48A1C25}"/>
              </a:ext>
            </a:extLst>
          </p:cNvPr>
          <p:cNvSpPr/>
          <p:nvPr/>
        </p:nvSpPr>
        <p:spPr>
          <a:xfrm>
            <a:off x="7941657" y="5183470"/>
            <a:ext cx="1053814" cy="872716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FC9E8ECE-6780-4EE9-B519-0548FC96293D}"/>
              </a:ext>
            </a:extLst>
          </p:cNvPr>
          <p:cNvCxnSpPr>
            <a:cxnSpLocks/>
          </p:cNvCxnSpPr>
          <p:nvPr/>
        </p:nvCxnSpPr>
        <p:spPr>
          <a:xfrm>
            <a:off x="2833893" y="5131794"/>
            <a:ext cx="347621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D74B584D-C8E8-453C-936E-EAE88C6E4E6F}"/>
              </a:ext>
            </a:extLst>
          </p:cNvPr>
          <p:cNvCxnSpPr>
            <a:cxnSpLocks/>
          </p:cNvCxnSpPr>
          <p:nvPr/>
        </p:nvCxnSpPr>
        <p:spPr>
          <a:xfrm>
            <a:off x="2833893" y="6100968"/>
            <a:ext cx="347621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BE4C114B-13A6-4ADC-8F39-BCCAEB0BBF0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191887" y="5615585"/>
            <a:ext cx="6749770" cy="424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lyamatábra: Előkészítés 15">
            <a:extLst>
              <a:ext uri="{FF2B5EF4-FFF2-40B4-BE49-F238E27FC236}">
                <a16:creationId xmlns:a16="http://schemas.microsoft.com/office/drawing/2014/main" id="{175621A7-44EC-4CFA-A08E-DB14DF81704A}"/>
              </a:ext>
            </a:extLst>
          </p:cNvPr>
          <p:cNvSpPr>
            <a:spLocks noChangeAspect="1"/>
          </p:cNvSpPr>
          <p:nvPr/>
        </p:nvSpPr>
        <p:spPr>
          <a:xfrm>
            <a:off x="3746099" y="4935752"/>
            <a:ext cx="1652058" cy="1368152"/>
          </a:xfrm>
          <a:prstGeom prst="flowChartPreparatio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CTA has awarded four grants to support the use of blockchain in agriculture  across Africa, the Caribbean and the Pacific - B4FA">
            <a:extLst>
              <a:ext uri="{FF2B5EF4-FFF2-40B4-BE49-F238E27FC236}">
                <a16:creationId xmlns:a16="http://schemas.microsoft.com/office/drawing/2014/main" id="{0ED14586-492D-4C43-AB4B-1E5915E3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27" y="5200709"/>
            <a:ext cx="1143256" cy="8650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587A8282-17AC-4C01-931D-E565C3D68955}"/>
              </a:ext>
            </a:extLst>
          </p:cNvPr>
          <p:cNvSpPr txBox="1"/>
          <p:nvPr/>
        </p:nvSpPr>
        <p:spPr>
          <a:xfrm>
            <a:off x="212245" y="5477085"/>
            <a:ext cx="90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Termőhely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1A7E6C54-709C-4B6E-B0E3-B74FAA28703C}"/>
              </a:ext>
            </a:extLst>
          </p:cNvPr>
          <p:cNvSpPr txBox="1"/>
          <p:nvPr/>
        </p:nvSpPr>
        <p:spPr>
          <a:xfrm>
            <a:off x="1854252" y="4993294"/>
            <a:ext cx="90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Gazdaság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06336F4F-6158-4AF6-B216-DFF10EDF1557}"/>
              </a:ext>
            </a:extLst>
          </p:cNvPr>
          <p:cNvSpPr txBox="1"/>
          <p:nvPr/>
        </p:nvSpPr>
        <p:spPr>
          <a:xfrm>
            <a:off x="1806047" y="5866010"/>
            <a:ext cx="98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Termesztés-technológia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6AB9A7E-404B-440E-AB49-607264185ADB}"/>
              </a:ext>
            </a:extLst>
          </p:cNvPr>
          <p:cNvSpPr txBox="1"/>
          <p:nvPr/>
        </p:nvSpPr>
        <p:spPr>
          <a:xfrm>
            <a:off x="6384279" y="4900960"/>
            <a:ext cx="90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Időjárás (Évjárat)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16A8FD7E-C0A9-4696-A924-63CBC06B12BC}"/>
              </a:ext>
            </a:extLst>
          </p:cNvPr>
          <p:cNvSpPr txBox="1"/>
          <p:nvPr/>
        </p:nvSpPr>
        <p:spPr>
          <a:xfrm>
            <a:off x="7978743" y="5292418"/>
            <a:ext cx="97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Betakarítás, hozam, minőség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954311D3-99D0-48E5-8048-EB2C8D8DE47A}"/>
              </a:ext>
            </a:extLst>
          </p:cNvPr>
          <p:cNvSpPr txBox="1"/>
          <p:nvPr/>
        </p:nvSpPr>
        <p:spPr>
          <a:xfrm>
            <a:off x="6381582" y="5866009"/>
            <a:ext cx="90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+mn-lt"/>
              </a:rPr>
              <a:t>Post </a:t>
            </a:r>
            <a:r>
              <a:rPr lang="hu-HU" sz="1200" b="1" dirty="0" err="1">
                <a:latin typeface="+mn-lt"/>
              </a:rPr>
              <a:t>harvest</a:t>
            </a:r>
            <a:endParaRPr lang="hu-HU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437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1060</Words>
  <Application>Microsoft Office PowerPoint</Application>
  <PresentationFormat>Diavetítés a képernyőre (4:3 oldalarány)</PresentationFormat>
  <Paragraphs>162</Paragraphs>
  <Slides>19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Bahnschrift Light Condensed</vt:lpstr>
      <vt:lpstr>Calibri</vt:lpstr>
      <vt:lpstr>Calibri Light</vt:lpstr>
      <vt:lpstr>Times New Roman</vt:lpstr>
      <vt:lpstr>1_Office-téma</vt:lpstr>
      <vt:lpstr>Innováció és hatékonyság Együtt a fenntartható mezőgazdaságért</vt:lpstr>
      <vt:lpstr>PowerPoint-bemutató</vt:lpstr>
      <vt:lpstr>PowerPoint-bemutató</vt:lpstr>
      <vt:lpstr>PowerPoint-bemutató</vt:lpstr>
      <vt:lpstr>PowerPoint-bemutató</vt:lpstr>
      <vt:lpstr>PowerPoint-bemutató</vt:lpstr>
      <vt:lpstr>Mesterséges Intelligencia (AI)</vt:lpstr>
      <vt:lpstr>Drónok, robotok (méhek)</vt:lpstr>
      <vt:lpstr>„Blockchain”</vt:lpstr>
      <vt:lpstr>Harc az élelmiszerpazarlás ellen</vt:lpstr>
      <vt:lpstr>Virtuális piac -Közvetlen kapcsolat a termelő és a vásárló között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NAIK</dc:title>
  <dc:creator>MGI</dc:creator>
  <cp:lastModifiedBy>Dr. Balla István</cp:lastModifiedBy>
  <cp:revision>382</cp:revision>
  <dcterms:created xsi:type="dcterms:W3CDTF">2018-08-28T10:42:05Z</dcterms:created>
  <dcterms:modified xsi:type="dcterms:W3CDTF">2020-09-25T06:58:19Z</dcterms:modified>
</cp:coreProperties>
</file>